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82" r:id="rId9"/>
    <p:sldId id="264" r:id="rId10"/>
    <p:sldId id="262" r:id="rId11"/>
    <p:sldId id="283" r:id="rId12"/>
    <p:sldId id="325" r:id="rId13"/>
    <p:sldId id="326" r:id="rId14"/>
    <p:sldId id="327" r:id="rId15"/>
    <p:sldId id="331" r:id="rId16"/>
    <p:sldId id="332" r:id="rId17"/>
    <p:sldId id="333" r:id="rId18"/>
    <p:sldId id="265" r:id="rId19"/>
    <p:sldId id="365" r:id="rId20"/>
    <p:sldId id="329" r:id="rId21"/>
    <p:sldId id="328" r:id="rId22"/>
    <p:sldId id="368" r:id="rId23"/>
    <p:sldId id="284" r:id="rId24"/>
    <p:sldId id="369" r:id="rId25"/>
    <p:sldId id="330" r:id="rId26"/>
    <p:sldId id="370" r:id="rId27"/>
    <p:sldId id="371" r:id="rId28"/>
    <p:sldId id="366" r:id="rId29"/>
    <p:sldId id="367" r:id="rId30"/>
    <p:sldId id="267" r:id="rId31"/>
    <p:sldId id="338" r:id="rId32"/>
    <p:sldId id="339" r:id="rId33"/>
    <p:sldId id="337" r:id="rId34"/>
    <p:sldId id="336" r:id="rId35"/>
    <p:sldId id="268" r:id="rId36"/>
    <p:sldId id="340" r:id="rId37"/>
    <p:sldId id="341" r:id="rId38"/>
    <p:sldId id="269" r:id="rId39"/>
    <p:sldId id="343" r:id="rId40"/>
    <p:sldId id="270" r:id="rId41"/>
    <p:sldId id="271" r:id="rId42"/>
    <p:sldId id="272" r:id="rId43"/>
    <p:sldId id="273" r:id="rId44"/>
    <p:sldId id="274" r:id="rId45"/>
    <p:sldId id="275" r:id="rId46"/>
    <p:sldId id="344" r:id="rId47"/>
    <p:sldId id="351" r:id="rId48"/>
    <p:sldId id="352" r:id="rId49"/>
    <p:sldId id="353" r:id="rId50"/>
    <p:sldId id="349" r:id="rId51"/>
    <p:sldId id="350" r:id="rId52"/>
    <p:sldId id="346" r:id="rId53"/>
    <p:sldId id="347" r:id="rId54"/>
    <p:sldId id="348" r:id="rId55"/>
    <p:sldId id="362" r:id="rId56"/>
    <p:sldId id="345" r:id="rId57"/>
    <p:sldId id="361" r:id="rId58"/>
    <p:sldId id="363" r:id="rId59"/>
    <p:sldId id="364" r:id="rId60"/>
    <p:sldId id="276" r:id="rId61"/>
    <p:sldId id="286" r:id="rId62"/>
    <p:sldId id="309" r:id="rId63"/>
    <p:sldId id="277" r:id="rId64"/>
    <p:sldId id="278" r:id="rId65"/>
    <p:sldId id="287" r:id="rId66"/>
    <p:sldId id="279" r:id="rId67"/>
    <p:sldId id="280" r:id="rId68"/>
    <p:sldId id="285" r:id="rId69"/>
    <p:sldId id="281" r:id="rId70"/>
    <p:sldId id="288" r:id="rId71"/>
    <p:sldId id="321" r:id="rId72"/>
    <p:sldId id="322" r:id="rId73"/>
    <p:sldId id="323" r:id="rId74"/>
    <p:sldId id="324" r:id="rId75"/>
    <p:sldId id="317" r:id="rId76"/>
    <p:sldId id="312" r:id="rId77"/>
    <p:sldId id="318" r:id="rId78"/>
    <p:sldId id="319" r:id="rId79"/>
    <p:sldId id="320" r:id="rId80"/>
    <p:sldId id="311" r:id="rId81"/>
    <p:sldId id="313" r:id="rId82"/>
    <p:sldId id="310" r:id="rId83"/>
    <p:sldId id="297" r:id="rId84"/>
    <p:sldId id="314" r:id="rId85"/>
    <p:sldId id="315" r:id="rId86"/>
    <p:sldId id="316" r:id="rId87"/>
    <p:sldId id="334" r:id="rId88"/>
    <p:sldId id="335" r:id="rId89"/>
    <p:sldId id="289" r:id="rId90"/>
    <p:sldId id="292" r:id="rId91"/>
    <p:sldId id="290" r:id="rId92"/>
    <p:sldId id="291" r:id="rId93"/>
    <p:sldId id="295" r:id="rId94"/>
    <p:sldId id="296" r:id="rId95"/>
    <p:sldId id="293" r:id="rId96"/>
    <p:sldId id="294" r:id="rId97"/>
    <p:sldId id="298" r:id="rId98"/>
    <p:sldId id="299" r:id="rId99"/>
    <p:sldId id="300" r:id="rId100"/>
    <p:sldId id="301" r:id="rId101"/>
    <p:sldId id="303" r:id="rId102"/>
    <p:sldId id="302" r:id="rId103"/>
    <p:sldId id="304" r:id="rId104"/>
    <p:sldId id="354" r:id="rId105"/>
    <p:sldId id="305" r:id="rId106"/>
    <p:sldId id="355" r:id="rId107"/>
    <p:sldId id="356" r:id="rId108"/>
    <p:sldId id="359" r:id="rId109"/>
    <p:sldId id="360" r:id="rId110"/>
    <p:sldId id="307" r:id="rId111"/>
    <p:sldId id="306" r:id="rId112"/>
    <p:sldId id="308" r:id="rId113"/>
    <p:sldId id="358" r:id="rId114"/>
    <p:sldId id="357" r:id="rId1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73338" autoAdjust="0"/>
  </p:normalViewPr>
  <p:slideViewPr>
    <p:cSldViewPr snapToGrid="0">
      <p:cViewPr varScale="1">
        <p:scale>
          <a:sx n="61" d="100"/>
          <a:sy n="61" d="100"/>
        </p:scale>
        <p:origin x="79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19DD0-AE12-4F7C-8350-62A13617C565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F4C3E-4960-42CF-A0B2-8E35C2CEA4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6922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4C3E-4960-42CF-A0B2-8E35C2CEA434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584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4C3E-4960-42CF-A0B2-8E35C2CEA434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162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4C3E-4960-42CF-A0B2-8E35C2CEA434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689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4C3E-4960-42CF-A0B2-8E35C2CEA434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3721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4C3E-4960-42CF-A0B2-8E35C2CEA434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1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59F0-E416-17A2-7907-9F51FC2A1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BB88D-5BDE-BDC7-C7AE-1E4B6D35A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853EE-AE8F-5807-4602-10A4FC78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03A4B-BE70-649C-A4FC-4729D6158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02C9D-09F3-229C-33AD-F8C8F1EB4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40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4A70-2837-37BC-1D06-D90157FA2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39FCA-B22D-9A71-2B61-8BA39C794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43C5B-23D6-8E4C-D4AA-E1C312BBA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B1584-B034-F15F-C279-E62B8157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13FE9-4E23-123B-F443-56B1ED9AE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80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6EC52E-36D7-4A5F-AC46-CE88ADD9F8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885973-0181-6347-A508-9839376A7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818A7-4A39-BB8D-2B1A-A1F3B1E0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EEC55-A0A7-AB4E-4D89-13165947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6CE1F-F4DE-2FE9-7711-792B03126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74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A435C-25BA-5D8A-44E4-270E2E13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E97B2-DA10-D91A-0E63-92DF5AF8D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4DB74-8573-8248-0718-D8F4C2422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F873A-DFF4-C19C-838F-1FA86C0D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C5CED-CB73-0BF4-3FF8-D984E82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4804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A3B95-8E7C-B232-C343-EB5B74115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FB7E9-EF4D-8D72-3598-02F1B6230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71CB0-4DC2-0EC5-FE13-AFA13D1A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7BA33-B71B-A90C-A5BA-FC61FA376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FDEB-349F-F59D-6F06-17232C097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587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E2904-D3B9-FD53-A84D-6441CF965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8A019-D1CF-2B9E-FFA6-3C1D9690B8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0806D-6D0A-E30E-EA0E-ADE26F3F8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DA5D1-2D01-209A-13E2-99BEC97E8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1FC5A-2F30-FD4D-F5FF-EF779C73A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64A4C-EAEF-7D4A-5F00-46CB14A85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682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E5A9-3308-1624-3A84-B9F617208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92ED8-01CB-35A6-7D2F-12A482B48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AC0C9-F63E-7C42-8731-E75C83524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EA5AE3-B02F-5E0A-6CC6-157D0CA2FE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6F4426-F08D-6F39-B72B-81821F548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709342-0B0A-8462-DC22-3D480C798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3F6F3A-AF30-15F3-DFC9-4CEAAEA79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E1E4D3-0315-208A-483D-79F39755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139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44AA6-B9A3-F4B7-1BB7-0ADFABC84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E4978-D0B5-E311-2799-6563C49CD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C4121-AD5B-022C-189D-6CC43C623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56A14-641E-0A79-6098-2B10ABAA8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324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7339F7-BAB6-C327-1555-7499E9FC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C39640-65EB-0F7C-4E17-C85A0557E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B85A0-7515-5C1D-E0F4-811215C1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7346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5A83B-B7B4-2548-BD27-8D9F953CB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57DC2-4A32-2B4C-9D73-926A54C9E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737206-0AD4-43FE-BF43-310204C0C1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9D10E-7B02-EAE6-0477-7E3232BFD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00100-84B2-7F44-0235-526BE99D1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C8D56-2CA8-6ABD-EF26-D0E8A2E9B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7019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16FDC-B29A-0E1E-2C0D-AF0EF4DA0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D44274-3835-EBCE-455C-C91B456404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C9B1C-5E38-D158-4B58-AEA51C946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A63E1-4FA3-AF21-F330-C502B08BD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73ED0-E3FA-31A8-AA05-19D6C19DD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4C867-9489-0383-6274-48E010615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9716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842F9-9F57-F4B8-D654-8A97A74F2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2014E-6AB3-EF9D-7778-F9068BCEE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00E4D-19B5-9EB4-EC2A-50AD7D3723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6C188-AEB5-4625-AA91-E435B778E830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63D4C-47F4-7EA6-FB66-2DEC6AACC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A08B0-91D8-91C8-BA39-25CA4D398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57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BA43-889E-2DD0-5F58-E72DB8E47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985" y="1122363"/>
            <a:ext cx="11060723" cy="2387600"/>
          </a:xfrm>
        </p:spPr>
        <p:txBody>
          <a:bodyPr/>
          <a:lstStyle/>
          <a:p>
            <a:r>
              <a:rPr lang="fr-FR" dirty="0"/>
              <a:t>Introduction to </a:t>
            </a:r>
            <a:br>
              <a:rPr lang="fr-FR" dirty="0"/>
            </a:br>
            <a:r>
              <a:rPr lang="fr-FR" dirty="0"/>
              <a:t>JavaScript, </a:t>
            </a:r>
            <a:r>
              <a:rPr lang="fr-FR" dirty="0" err="1"/>
              <a:t>Json</a:t>
            </a:r>
            <a:r>
              <a:rPr lang="fr-FR" dirty="0"/>
              <a:t>, </a:t>
            </a:r>
            <a:r>
              <a:rPr lang="fr-FR" dirty="0" err="1"/>
              <a:t>TypeScript</a:t>
            </a:r>
            <a:r>
              <a:rPr lang="fr-FR" dirty="0"/>
              <a:t>, TSX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2D4B8-8170-9D1E-0F94-89FB540A8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9276"/>
            <a:ext cx="9144000" cy="1078523"/>
          </a:xfrm>
        </p:spPr>
        <p:txBody>
          <a:bodyPr/>
          <a:lstStyle/>
          <a:p>
            <a:r>
              <a:rPr lang="fr-FR" dirty="0"/>
              <a:t>Cours </a:t>
            </a:r>
            <a:r>
              <a:rPr lang="fr-FR" dirty="0" err="1"/>
              <a:t>Esilv</a:t>
            </a:r>
            <a:r>
              <a:rPr lang="fr-FR" dirty="0"/>
              <a:t> 2024</a:t>
            </a:r>
          </a:p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3471177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/>
              <a:t>JavaScript Primitive Value </a:t>
            </a:r>
            <a:r>
              <a:rPr lang="fr-FR" dirty="0" err="1"/>
              <a:t>Objects</a:t>
            </a:r>
            <a:r>
              <a:rPr lang="fr-FR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84B64-2FC9-FF76-14A0-C1DADE9FE98D}"/>
              </a:ext>
            </a:extLst>
          </p:cNvPr>
          <p:cNvSpPr txBox="1"/>
          <p:nvPr/>
        </p:nvSpPr>
        <p:spPr>
          <a:xfrm>
            <a:off x="5134706" y="1641231"/>
            <a:ext cx="175567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null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undefined</a:t>
            </a:r>
            <a:r>
              <a:rPr lang="fr-FR" sz="2800" dirty="0"/>
              <a:t> </a:t>
            </a:r>
          </a:p>
          <a:p>
            <a:endParaRPr lang="fr-FR" sz="2800" dirty="0"/>
          </a:p>
          <a:p>
            <a:r>
              <a:rPr lang="fr-FR" sz="2800" dirty="0"/>
              <a:t>String</a:t>
            </a:r>
          </a:p>
          <a:p>
            <a:endParaRPr lang="fr-FR" sz="2800" dirty="0"/>
          </a:p>
          <a:p>
            <a:r>
              <a:rPr lang="fr-FR" sz="2800" dirty="0" err="1"/>
              <a:t>Numeric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Boolean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6193064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758649"/>
          </a:xfrm>
        </p:spPr>
        <p:txBody>
          <a:bodyPr/>
          <a:lstStyle/>
          <a:p>
            <a:pPr algn="ctr"/>
            <a:r>
              <a:rPr lang="fr-FR" dirty="0" err="1"/>
              <a:t>function</a:t>
            </a:r>
            <a:r>
              <a:rPr lang="fr-FR" dirty="0"/>
              <a:t>() { return (&lt;html&gt; &lt;/html&gt;); 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18CB8F-7263-F022-7F6A-C4BECAF10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993" y="731474"/>
            <a:ext cx="8927740" cy="612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60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/>
              <a:t>&lt;html&gt;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templated</a:t>
            </a:r>
            <a:r>
              <a:rPr lang="fr-FR" dirty="0"/>
              <a:t> JS { </a:t>
            </a:r>
            <a:r>
              <a:rPr lang="fr-FR" dirty="0" err="1"/>
              <a:t>someJS</a:t>
            </a:r>
            <a:r>
              <a:rPr lang="fr-FR" dirty="0"/>
              <a:t>() } &lt;/html&gt;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D94D9-CA9C-5CB0-C27E-F8F14CB5A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98" y="1234870"/>
            <a:ext cx="8937426" cy="562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818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135462"/>
          </a:xfrm>
        </p:spPr>
        <p:txBody>
          <a:bodyPr/>
          <a:lstStyle/>
          <a:p>
            <a:pPr algn="ctr"/>
            <a:r>
              <a:rPr lang="fr-FR" dirty="0"/>
              <a:t>Not </a:t>
            </a:r>
            <a:r>
              <a:rPr lang="fr-FR" dirty="0" err="1"/>
              <a:t>valid</a:t>
            </a:r>
            <a:r>
              <a:rPr lang="fr-FR" dirty="0"/>
              <a:t> JavaScript / </a:t>
            </a:r>
            <a:r>
              <a:rPr lang="fr-FR" dirty="0" err="1"/>
              <a:t>TypeScript</a:t>
            </a:r>
            <a:r>
              <a:rPr lang="fr-FR" dirty="0"/>
              <a:t> !</a:t>
            </a:r>
            <a:br>
              <a:rPr lang="fr-FR" dirty="0"/>
            </a:b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 "</a:t>
            </a:r>
            <a:r>
              <a:rPr lang="fr-FR" dirty="0" err="1"/>
              <a:t>translated</a:t>
            </a:r>
            <a:r>
              <a:rPr lang="fr-FR" dirty="0"/>
              <a:t>" to JavaScript</a:t>
            </a:r>
          </a:p>
        </p:txBody>
      </p:sp>
    </p:spTree>
    <p:extLst>
      <p:ext uri="{BB962C8B-B14F-4D97-AF65-F5344CB8AC3E}">
        <p14:creationId xmlns:p14="http://schemas.microsoft.com/office/powerpoint/2010/main" val="32358899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50243"/>
            <a:ext cx="12007780" cy="1431889"/>
          </a:xfrm>
        </p:spPr>
        <p:txBody>
          <a:bodyPr/>
          <a:lstStyle/>
          <a:p>
            <a:pPr algn="ctr"/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instead</a:t>
            </a:r>
            <a:r>
              <a:rPr lang="fr-FR" dirty="0"/>
              <a:t> of "Class" </a:t>
            </a:r>
            <a:r>
              <a:rPr lang="fr-FR" dirty="0" err="1"/>
              <a:t>object</a:t>
            </a:r>
            <a:r>
              <a:rPr lang="fr-FR" dirty="0"/>
              <a:t> instances !</a:t>
            </a:r>
            <a:br>
              <a:rPr lang="fr-FR" dirty="0"/>
            </a:br>
            <a:r>
              <a:rPr lang="fr-FR" dirty="0" err="1"/>
              <a:t>where</a:t>
            </a:r>
            <a:r>
              <a:rPr lang="fr-FR" dirty="0"/>
              <a:t> to store </a:t>
            </a:r>
            <a:r>
              <a:rPr lang="fr-FR" dirty="0" err="1"/>
              <a:t>field</a:t>
            </a:r>
            <a:r>
              <a:rPr lang="fr-FR" dirty="0"/>
              <a:t> state?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4AB1E-03C0-2DFE-1422-BFD2E896E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77" y="1838953"/>
            <a:ext cx="10601948" cy="480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429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FA3D3-8C06-F86F-89B1-141B35D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And How to </a:t>
            </a:r>
            <a:r>
              <a:rPr lang="fr-FR" dirty="0" err="1"/>
              <a:t>pass</a:t>
            </a:r>
            <a:r>
              <a:rPr lang="fr-FR" dirty="0"/>
              <a:t> input values 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parent to </a:t>
            </a:r>
            <a:r>
              <a:rPr lang="fr-FR" dirty="0" err="1"/>
              <a:t>child</a:t>
            </a:r>
            <a:r>
              <a:rPr lang="fr-FR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1B994-F393-F20A-F687-3C30AEF6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32" y="1611175"/>
            <a:ext cx="10859441" cy="52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496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789" y="813916"/>
            <a:ext cx="10515600" cy="3813350"/>
          </a:xfrm>
        </p:spPr>
        <p:txBody>
          <a:bodyPr/>
          <a:lstStyle/>
          <a:p>
            <a:pPr algn="ctr"/>
            <a:r>
              <a:rPr lang="fr-FR" dirty="0"/>
              <a:t>... the start of the </a:t>
            </a:r>
            <a:r>
              <a:rPr lang="fr-FR" dirty="0" err="1"/>
              <a:t>ending</a:t>
            </a:r>
            <a:r>
              <a:rPr lang="fr-FR" dirty="0"/>
              <a:t> !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inventing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workaround</a:t>
            </a:r>
            <a:r>
              <a:rPr lang="fr-FR" dirty="0"/>
              <a:t>:  </a:t>
            </a:r>
            <a:r>
              <a:rPr lang="fr-FR" dirty="0" err="1"/>
              <a:t>React</a:t>
            </a:r>
            <a:r>
              <a:rPr lang="fr-FR" dirty="0"/>
              <a:t> </a:t>
            </a:r>
            <a:r>
              <a:rPr lang="fr-FR" dirty="0" err="1"/>
              <a:t>Redux</a:t>
            </a:r>
            <a:br>
              <a:rPr lang="fr-FR" dirty="0"/>
            </a:br>
            <a:r>
              <a:rPr lang="fr-FR" dirty="0"/>
              <a:t>&amp; </a:t>
            </a:r>
            <a:r>
              <a:rPr lang="fr-FR" dirty="0" err="1"/>
              <a:t>many</a:t>
            </a:r>
            <a:r>
              <a:rPr lang="fr-FR" dirty="0"/>
              <a:t> more ... </a:t>
            </a:r>
            <a:r>
              <a:rPr lang="fr-FR" dirty="0" err="1"/>
              <a:t>MobX</a:t>
            </a:r>
            <a:r>
              <a:rPr lang="fr-FR" dirty="0"/>
              <a:t>, </a:t>
            </a:r>
            <a:r>
              <a:rPr lang="fr-FR" dirty="0" err="1"/>
              <a:t>React</a:t>
            </a:r>
            <a:r>
              <a:rPr lang="fr-FR" dirty="0"/>
              <a:t> State,..</a:t>
            </a:r>
          </a:p>
        </p:txBody>
      </p:sp>
    </p:spTree>
    <p:extLst>
      <p:ext uri="{BB962C8B-B14F-4D97-AF65-F5344CB8AC3E}">
        <p14:creationId xmlns:p14="http://schemas.microsoft.com/office/powerpoint/2010/main" val="12773790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A1F0-0E62-4300-4446-7B8B8E561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04" y="123933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Babel:  translate JSX to JS 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react</a:t>
            </a:r>
            <a:r>
              <a:rPr lang="fr-FR" dirty="0"/>
              <a:t>/</a:t>
            </a:r>
            <a:r>
              <a:rPr lang="fr-FR" dirty="0" err="1"/>
              <a:t>jsx</a:t>
            </a:r>
            <a:r>
              <a:rPr lang="fr-FR" dirty="0"/>
              <a:t>-runtime </a:t>
            </a:r>
            <a:r>
              <a:rPr lang="fr-FR" dirty="0" err="1"/>
              <a:t>functions</a:t>
            </a:r>
            <a:r>
              <a:rPr lang="fr-FR" dirty="0"/>
              <a:t> calls)</a:t>
            </a:r>
          </a:p>
        </p:txBody>
      </p:sp>
    </p:spTree>
    <p:extLst>
      <p:ext uri="{BB962C8B-B14F-4D97-AF65-F5344CB8AC3E}">
        <p14:creationId xmlns:p14="http://schemas.microsoft.com/office/powerpoint/2010/main" val="18050474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72267-B999-1D0E-BD8C-6747D5F5E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3723"/>
          </a:xfrm>
        </p:spPr>
        <p:txBody>
          <a:bodyPr/>
          <a:lstStyle/>
          <a:p>
            <a:pPr algn="ctr"/>
            <a:r>
              <a:rPr lang="fr-FR" dirty="0"/>
              <a:t>Babel </a:t>
            </a:r>
            <a:r>
              <a:rPr lang="fr-FR" dirty="0" err="1"/>
              <a:t>Translated</a:t>
            </a:r>
            <a:r>
              <a:rPr lang="fr-FR" dirty="0"/>
              <a:t>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4C5DCD-EA27-F23A-47F2-87B05C546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809" y="811006"/>
            <a:ext cx="8199831" cy="6046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F7A1C6-4555-79AF-A13B-15C9545E0B16}"/>
              </a:ext>
            </a:extLst>
          </p:cNvPr>
          <p:cNvSpPr txBox="1"/>
          <p:nvPr/>
        </p:nvSpPr>
        <p:spPr>
          <a:xfrm>
            <a:off x="75362" y="532563"/>
            <a:ext cx="544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https://babeljs.io/docs/babel-plugin-transform-react-jsx</a:t>
            </a:r>
          </a:p>
        </p:txBody>
      </p:sp>
    </p:spTree>
    <p:extLst>
      <p:ext uri="{BB962C8B-B14F-4D97-AF65-F5344CB8AC3E}">
        <p14:creationId xmlns:p14="http://schemas.microsoft.com/office/powerpoint/2010/main" val="33098635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C1CB-48BE-9FB9-9471-08D56A39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62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Why</a:t>
            </a:r>
            <a:r>
              <a:rPr lang="fr-FR" dirty="0"/>
              <a:t> not </a:t>
            </a:r>
            <a:r>
              <a:rPr lang="fr-FR" dirty="0" err="1"/>
              <a:t>having</a:t>
            </a:r>
            <a:r>
              <a:rPr lang="fr-FR" dirty="0"/>
              <a:t> N x 2 files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using</a:t>
            </a:r>
            <a:r>
              <a:rPr lang="fr-FR" dirty="0"/>
              <a:t> 2 </a:t>
            </a:r>
            <a:r>
              <a:rPr lang="fr-FR" dirty="0" err="1"/>
              <a:t>different</a:t>
            </a:r>
            <a:r>
              <a:rPr lang="fr-FR" dirty="0"/>
              <a:t> langages: Html != 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1F79FC-B028-7D44-69E2-5EC4CEABD5EB}"/>
              </a:ext>
            </a:extLst>
          </p:cNvPr>
          <p:cNvSpPr txBox="1"/>
          <p:nvPr/>
        </p:nvSpPr>
        <p:spPr>
          <a:xfrm>
            <a:off x="1783585" y="1919235"/>
            <a:ext cx="952504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developping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 </a:t>
            </a:r>
            <a:r>
              <a:rPr lang="fr-FR" dirty="0" err="1"/>
              <a:t>small</a:t>
            </a:r>
            <a:r>
              <a:rPr lang="fr-FR" dirty="0"/>
              <a:t>  components</a:t>
            </a:r>
          </a:p>
          <a:p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switch </a:t>
            </a:r>
            <a:r>
              <a:rPr lang="fr-FR" dirty="0" err="1"/>
              <a:t>between</a:t>
            </a:r>
            <a:r>
              <a:rPr lang="fr-FR" dirty="0"/>
              <a:t> 2 x N  file   :  comp1.ts,  comp1.html,  comp2.{</a:t>
            </a:r>
            <a:r>
              <a:rPr lang="fr-FR" dirty="0" err="1"/>
              <a:t>js|html</a:t>
            </a:r>
            <a:r>
              <a:rPr lang="fr-FR" dirty="0"/>
              <a:t>}, ..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example</a:t>
            </a:r>
            <a:r>
              <a:rPr lang="fr-FR" dirty="0"/>
              <a:t> in </a:t>
            </a:r>
            <a:r>
              <a:rPr lang="fr-FR" dirty="0" err="1"/>
              <a:t>Angular</a:t>
            </a:r>
            <a:r>
              <a:rPr lang="fr-FR" dirty="0"/>
              <a:t>:  $ </a:t>
            </a:r>
            <a:r>
              <a:rPr lang="fr-FR" dirty="0" err="1"/>
              <a:t>ng</a:t>
            </a:r>
            <a:r>
              <a:rPr lang="fr-FR" dirty="0"/>
              <a:t> </a:t>
            </a:r>
            <a:r>
              <a:rPr lang="fr-FR" dirty="0" err="1"/>
              <a:t>generate</a:t>
            </a:r>
            <a:r>
              <a:rPr lang="fr-FR" dirty="0"/>
              <a:t> component </a:t>
            </a:r>
            <a:r>
              <a:rPr lang="fr-FR" dirty="0" err="1"/>
              <a:t>foo</a:t>
            </a:r>
            <a:endParaRPr lang="fr-FR" dirty="0"/>
          </a:p>
          <a:p>
            <a:r>
              <a:rPr lang="fr-FR" dirty="0"/>
              <a:t>=&gt; </a:t>
            </a:r>
            <a:r>
              <a:rPr lang="fr-FR" dirty="0" err="1"/>
              <a:t>get</a:t>
            </a:r>
            <a:r>
              <a:rPr lang="fr-FR" dirty="0"/>
              <a:t> 2 files:     </a:t>
            </a:r>
            <a:r>
              <a:rPr lang="fr-FR" dirty="0" err="1"/>
              <a:t>foo.component.ts</a:t>
            </a:r>
            <a:r>
              <a:rPr lang="fr-FR" dirty="0"/>
              <a:t>  +   foo.component.html</a:t>
            </a:r>
          </a:p>
          <a:p>
            <a:endParaRPr lang="fr-FR" dirty="0"/>
          </a:p>
          <a:p>
            <a:r>
              <a:rPr lang="fr-FR" dirty="0"/>
              <a:t>You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inline</a:t>
            </a:r>
            <a:r>
              <a:rPr lang="fr-FR" dirty="0"/>
              <a:t> the html in the </a:t>
            </a:r>
            <a:r>
              <a:rPr lang="fr-FR" dirty="0" err="1"/>
              <a:t>ts</a:t>
            </a:r>
            <a:r>
              <a:rPr lang="fr-FR" dirty="0"/>
              <a:t> file (</a:t>
            </a:r>
            <a:r>
              <a:rPr lang="fr-FR" dirty="0" err="1"/>
              <a:t>template</a:t>
            </a:r>
            <a:r>
              <a:rPr lang="fr-FR" dirty="0"/>
              <a:t>='&lt;h1&gt;..'  </a:t>
            </a:r>
            <a:r>
              <a:rPr lang="fr-FR" dirty="0" err="1"/>
              <a:t>instead</a:t>
            </a:r>
            <a:r>
              <a:rPr lang="fr-FR" dirty="0"/>
              <a:t> of  </a:t>
            </a:r>
            <a:r>
              <a:rPr lang="fr-FR" dirty="0" err="1"/>
              <a:t>templateUrl</a:t>
            </a:r>
            <a:r>
              <a:rPr lang="fr-FR" dirty="0"/>
              <a:t>='./file-</a:t>
            </a:r>
            <a:r>
              <a:rPr lang="fr-FR" dirty="0" err="1"/>
              <a:t>path.ts</a:t>
            </a:r>
            <a:r>
              <a:rPr lang="fr-FR" dirty="0"/>
              <a:t>' )</a:t>
            </a:r>
          </a:p>
          <a:p>
            <a:r>
              <a:rPr lang="fr-FR" dirty="0"/>
              <a:t>@Component(selector='foo'</a:t>
            </a:r>
          </a:p>
          <a:p>
            <a:r>
              <a:rPr lang="fr-FR" dirty="0"/>
              <a:t>    </a:t>
            </a:r>
            <a:r>
              <a:rPr lang="fr-FR" dirty="0" err="1"/>
              <a:t>template</a:t>
            </a:r>
            <a:r>
              <a:rPr lang="fr-FR" dirty="0"/>
              <a:t>=`</a:t>
            </a:r>
          </a:p>
          <a:p>
            <a:r>
              <a:rPr lang="fr-FR" dirty="0"/>
              <a:t>        &lt;h1&gt;... </a:t>
            </a:r>
            <a:r>
              <a:rPr lang="fr-FR" dirty="0" err="1"/>
              <a:t>some</a:t>
            </a:r>
            <a:r>
              <a:rPr lang="fr-FR" dirty="0"/>
              <a:t> long html&lt;/h1&gt;</a:t>
            </a:r>
          </a:p>
          <a:p>
            <a:r>
              <a:rPr lang="fr-FR" dirty="0"/>
              <a:t>       multi-</a:t>
            </a:r>
            <a:r>
              <a:rPr lang="fr-FR" dirty="0" err="1"/>
              <a:t>lines</a:t>
            </a:r>
            <a:endParaRPr lang="fr-FR" dirty="0"/>
          </a:p>
          <a:p>
            <a:r>
              <a:rPr lang="fr-FR" dirty="0"/>
              <a:t>    `</a:t>
            </a:r>
          </a:p>
          <a:p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You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declare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components (+ </a:t>
            </a:r>
            <a:r>
              <a:rPr lang="fr-FR" dirty="0" err="1"/>
              <a:t>associated</a:t>
            </a:r>
            <a:r>
              <a:rPr lang="fr-FR" dirty="0"/>
              <a:t> </a:t>
            </a:r>
            <a:r>
              <a:rPr lang="fr-FR" dirty="0" err="1"/>
              <a:t>template</a:t>
            </a:r>
            <a:r>
              <a:rPr lang="fr-FR" dirty="0"/>
              <a:t>) in a single  .</a:t>
            </a:r>
            <a:r>
              <a:rPr lang="fr-FR" dirty="0" err="1"/>
              <a:t>ts</a:t>
            </a:r>
            <a:r>
              <a:rPr lang="fr-FR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4113380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E23E0-5B44-5410-593D-5707CE98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Web Editor Support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6066E-C458-1128-2E78-1D81B413A7F7}"/>
              </a:ext>
            </a:extLst>
          </p:cNvPr>
          <p:cNvSpPr txBox="1"/>
          <p:nvPr/>
        </p:nvSpPr>
        <p:spPr>
          <a:xfrm>
            <a:off x="2778369" y="2396532"/>
            <a:ext cx="748801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Fortunatly</a:t>
            </a:r>
            <a:r>
              <a:rPr lang="fr-FR" sz="2400" dirty="0"/>
              <a:t>,  good editors </a:t>
            </a:r>
          </a:p>
          <a:p>
            <a:r>
              <a:rPr lang="fr-FR" sz="2400" dirty="0"/>
              <a:t>  (</a:t>
            </a:r>
            <a:r>
              <a:rPr lang="fr-FR" sz="2400" dirty="0" err="1"/>
              <a:t>IntelliJ</a:t>
            </a:r>
            <a:r>
              <a:rPr lang="fr-FR" sz="2400" dirty="0"/>
              <a:t> </a:t>
            </a:r>
            <a:r>
              <a:rPr lang="fr-FR" sz="2400" dirty="0" err="1"/>
              <a:t>Ultimate</a:t>
            </a:r>
            <a:r>
              <a:rPr lang="fr-FR" sz="2400" dirty="0"/>
              <a:t> or  </a:t>
            </a:r>
            <a:r>
              <a:rPr lang="fr-FR" sz="2400" dirty="0" err="1"/>
              <a:t>IntelliJ</a:t>
            </a:r>
            <a:r>
              <a:rPr lang="fr-FR" sz="2400" dirty="0"/>
              <a:t> </a:t>
            </a:r>
            <a:r>
              <a:rPr lang="fr-FR" sz="2400" dirty="0" err="1"/>
              <a:t>WebStorm</a:t>
            </a:r>
            <a:r>
              <a:rPr lang="fr-FR" sz="2400" dirty="0"/>
              <a:t>,  </a:t>
            </a:r>
            <a:r>
              <a:rPr lang="fr-FR" sz="2400" dirty="0" err="1"/>
              <a:t>VisualCode</a:t>
            </a:r>
            <a:r>
              <a:rPr lang="fr-FR" sz="2400" dirty="0"/>
              <a:t>, etc.. )</a:t>
            </a:r>
          </a:p>
          <a:p>
            <a:endParaRPr lang="fr-FR" sz="2400" dirty="0"/>
          </a:p>
          <a:p>
            <a:r>
              <a:rPr lang="fr-FR" sz="2400" dirty="0"/>
              <a:t>support </a:t>
            </a:r>
            <a:r>
              <a:rPr lang="fr-FR" sz="2400" dirty="0" err="1"/>
              <a:t>contextual</a:t>
            </a:r>
            <a:r>
              <a:rPr lang="fr-FR" sz="2400" dirty="0"/>
              <a:t>   </a:t>
            </a:r>
          </a:p>
          <a:p>
            <a:endParaRPr lang="fr-FR" sz="2400" dirty="0"/>
          </a:p>
          <a:p>
            <a:r>
              <a:rPr lang="fr-FR" sz="2400" dirty="0"/>
              <a:t> </a:t>
            </a:r>
            <a:r>
              <a:rPr lang="fr-FR" sz="2400" dirty="0" err="1"/>
              <a:t>TypeScript</a:t>
            </a:r>
            <a:r>
              <a:rPr lang="fr-FR" sz="2400" dirty="0"/>
              <a:t> </a:t>
            </a:r>
            <a:r>
              <a:rPr lang="fr-FR" sz="2400" dirty="0" err="1"/>
              <a:t>edit</a:t>
            </a:r>
            <a:r>
              <a:rPr lang="fr-FR" sz="2400" dirty="0"/>
              <a:t> </a:t>
            </a:r>
            <a:r>
              <a:rPr lang="fr-FR" sz="2400" dirty="0" err="1"/>
              <a:t>features</a:t>
            </a:r>
            <a:r>
              <a:rPr lang="fr-FR" sz="2400" dirty="0"/>
              <a:t> </a:t>
            </a:r>
            <a:r>
              <a:rPr lang="fr-FR" sz="2400" dirty="0" err="1"/>
              <a:t>within</a:t>
            </a:r>
            <a:r>
              <a:rPr lang="fr-FR" sz="2400" dirty="0"/>
              <a:t>    {  code() }</a:t>
            </a:r>
          </a:p>
          <a:p>
            <a:r>
              <a:rPr lang="fr-FR" sz="2400" dirty="0"/>
              <a:t>&amp;    Html     </a:t>
            </a:r>
            <a:r>
              <a:rPr lang="fr-FR" sz="2400" dirty="0" err="1"/>
              <a:t>edit</a:t>
            </a:r>
            <a:r>
              <a:rPr lang="fr-FR" sz="2400" dirty="0"/>
              <a:t> </a:t>
            </a:r>
            <a:r>
              <a:rPr lang="fr-FR" sz="2400" dirty="0" err="1"/>
              <a:t>features</a:t>
            </a:r>
            <a:r>
              <a:rPr lang="fr-FR" sz="2400" dirty="0"/>
              <a:t> </a:t>
            </a:r>
            <a:r>
              <a:rPr lang="fr-FR" sz="2400" dirty="0" err="1"/>
              <a:t>within</a:t>
            </a:r>
            <a:r>
              <a:rPr lang="fr-FR" sz="2400" dirty="0"/>
              <a:t>    &lt;</a:t>
            </a:r>
            <a:r>
              <a:rPr lang="fr-FR" sz="2400" dirty="0" err="1"/>
              <a:t>element</a:t>
            </a:r>
            <a:r>
              <a:rPr lang="fr-FR" sz="2400" dirty="0"/>
              <a:t>&gt; .. &lt;/</a:t>
            </a:r>
            <a:r>
              <a:rPr lang="fr-FR" sz="2400" dirty="0" err="1"/>
              <a:t>element</a:t>
            </a:r>
            <a:r>
              <a:rPr lang="fr-FR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104297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9E13-B14D-9B5B-AC53-1781D15A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1"/>
            <a:ext cx="10515600" cy="1014046"/>
          </a:xfrm>
        </p:spPr>
        <p:txBody>
          <a:bodyPr/>
          <a:lstStyle/>
          <a:p>
            <a:pPr algn="ctr"/>
            <a:r>
              <a:rPr lang="fr-FR" dirty="0" err="1"/>
              <a:t>Nested</a:t>
            </a:r>
            <a:r>
              <a:rPr lang="fr-FR" dirty="0"/>
              <a:t> Compositions: [</a:t>
            </a:r>
            <a:r>
              <a:rPr lang="fr-FR" dirty="0" err="1"/>
              <a:t>Array</a:t>
            </a:r>
            <a:r>
              <a:rPr lang="fr-FR" dirty="0"/>
              <a:t>], {Object}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373A9-089C-EF76-F6FC-1AE59B52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5233"/>
            <a:ext cx="10904327" cy="1088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B944E7-70CC-00EE-3C6B-67928DB88A6F}"/>
              </a:ext>
            </a:extLst>
          </p:cNvPr>
          <p:cNvSpPr txBox="1"/>
          <p:nvPr/>
        </p:nvSpPr>
        <p:spPr>
          <a:xfrm>
            <a:off x="175846" y="1651396"/>
            <a:ext cx="852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Array</a:t>
            </a:r>
            <a:endParaRPr lang="fr-F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A51373-7F4E-57B3-ED60-DAD9CB3454BE}"/>
              </a:ext>
            </a:extLst>
          </p:cNvPr>
          <p:cNvSpPr txBox="1"/>
          <p:nvPr/>
        </p:nvSpPr>
        <p:spPr>
          <a:xfrm>
            <a:off x="216877" y="3947506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Object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31618F-BFF4-DFEB-2ABE-27D727A3C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772907"/>
            <a:ext cx="11236569" cy="11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380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 err="1"/>
              <a:t>Integrating</a:t>
            </a:r>
            <a:r>
              <a:rPr lang="fr-FR" dirty="0"/>
              <a:t> </a:t>
            </a:r>
            <a:r>
              <a:rPr lang="fr-FR" dirty="0" err="1"/>
              <a:t>React</a:t>
            </a:r>
            <a:r>
              <a:rPr lang="fr-FR" dirty="0"/>
              <a:t> in a Web Page [1/2]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E04C3-49E7-50FE-D222-571F7C68E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48" y="1187520"/>
            <a:ext cx="10859441" cy="56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243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 err="1"/>
              <a:t>Integrating</a:t>
            </a:r>
            <a:r>
              <a:rPr lang="fr-FR" dirty="0"/>
              <a:t> </a:t>
            </a:r>
            <a:r>
              <a:rPr lang="fr-FR" dirty="0" err="1"/>
              <a:t>React</a:t>
            </a:r>
            <a:r>
              <a:rPr lang="fr-FR" dirty="0"/>
              <a:t> in a Web Page [2/2]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CC7E2F-55E8-2389-A629-8107008B1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74" y="2368708"/>
            <a:ext cx="9830652" cy="34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096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193"/>
            <a:ext cx="10515600" cy="1045028"/>
          </a:xfrm>
        </p:spPr>
        <p:txBody>
          <a:bodyPr/>
          <a:lstStyle/>
          <a:p>
            <a:pPr algn="ctr"/>
            <a:r>
              <a:rPr lang="fr-FR" dirty="0"/>
              <a:t>JS -&gt; JSX,   </a:t>
            </a:r>
            <a:r>
              <a:rPr lang="fr-FR" dirty="0" err="1"/>
              <a:t>TypeScript</a:t>
            </a:r>
            <a:r>
              <a:rPr lang="fr-FR" dirty="0"/>
              <a:t> -&gt; TSX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09FC1-B6EC-C333-6C85-BA9630A30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97" y="832464"/>
            <a:ext cx="10564012" cy="60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393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4635D-5F53-2B18-C9F0-E7786676E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9B9132-BB50-B0C3-1F37-43CD80B1B123}"/>
              </a:ext>
            </a:extLst>
          </p:cNvPr>
          <p:cNvSpPr txBox="1"/>
          <p:nvPr/>
        </p:nvSpPr>
        <p:spPr>
          <a:xfrm>
            <a:off x="1286188" y="1936820"/>
            <a:ext cx="1065753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JavaScript</a:t>
            </a:r>
            <a:r>
              <a:rPr lang="fr-FR" sz="2000" dirty="0"/>
              <a:t>  </a:t>
            </a:r>
            <a:r>
              <a:rPr lang="fr-FR" sz="2000" dirty="0" err="1"/>
              <a:t>is</a:t>
            </a:r>
            <a:r>
              <a:rPr lang="fr-FR" sz="2000" dirty="0"/>
              <a:t>  a   </a:t>
            </a:r>
            <a:r>
              <a:rPr lang="fr-FR" sz="2000" dirty="0" err="1"/>
              <a:t>scripting</a:t>
            </a:r>
            <a:r>
              <a:rPr lang="fr-FR" sz="2000" dirty="0"/>
              <a:t> langage  (not </a:t>
            </a:r>
            <a:r>
              <a:rPr lang="fr-FR" sz="2000" dirty="0" err="1"/>
              <a:t>suited</a:t>
            </a:r>
            <a:r>
              <a:rPr lang="fr-FR" sz="2000" dirty="0"/>
              <a:t> for large code base app)</a:t>
            </a:r>
          </a:p>
          <a:p>
            <a:r>
              <a:rPr lang="fr-FR" sz="2000" dirty="0"/>
              <a:t>but </a:t>
            </a:r>
            <a:r>
              <a:rPr lang="fr-FR" sz="2000" dirty="0" err="1"/>
              <a:t>is</a:t>
            </a:r>
            <a:r>
              <a:rPr lang="fr-FR" sz="2000" dirty="0"/>
              <a:t> the de-facto standard Runtime for Web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b="1" dirty="0" err="1"/>
              <a:t>TypeScript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the standard </a:t>
            </a:r>
            <a:r>
              <a:rPr lang="fr-FR" sz="2000" dirty="0" err="1"/>
              <a:t>developper</a:t>
            </a:r>
            <a:r>
              <a:rPr lang="fr-FR" sz="2000" dirty="0"/>
              <a:t> langage for </a:t>
            </a:r>
            <a:r>
              <a:rPr lang="fr-FR" sz="2000" dirty="0" err="1"/>
              <a:t>generating</a:t>
            </a:r>
            <a:r>
              <a:rPr lang="fr-FR" sz="2000" dirty="0"/>
              <a:t> JavaScript,  </a:t>
            </a:r>
            <a:r>
              <a:rPr lang="fr-FR" sz="2000" dirty="0" err="1"/>
              <a:t>with</a:t>
            </a:r>
            <a:r>
              <a:rPr lang="fr-FR" sz="2000" dirty="0"/>
              <a:t> type checks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b="1" dirty="0"/>
              <a:t>JSON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the standard data format for Http </a:t>
            </a:r>
            <a:r>
              <a:rPr lang="fr-FR" sz="2000" dirty="0" err="1"/>
              <a:t>Rest</a:t>
            </a:r>
            <a:r>
              <a:rPr lang="fr-FR" sz="2000" dirty="0"/>
              <a:t> API 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JSX/TSX are </a:t>
            </a:r>
            <a:r>
              <a:rPr lang="fr-FR" sz="2000" dirty="0" err="1"/>
              <a:t>eXtensions</a:t>
            </a:r>
            <a:r>
              <a:rPr lang="fr-FR" sz="2000" dirty="0"/>
              <a:t> of JS/TS for </a:t>
            </a:r>
            <a:r>
              <a:rPr lang="fr-FR" sz="2000" dirty="0" err="1"/>
              <a:t>React</a:t>
            </a:r>
            <a:endParaRPr lang="fr-FR" sz="2000" dirty="0"/>
          </a:p>
          <a:p>
            <a:r>
              <a:rPr lang="fr-FR" sz="2000" dirty="0"/>
              <a:t>... not a standard, </a:t>
            </a:r>
            <a:r>
              <a:rPr lang="fr-FR" sz="2000" dirty="0" err="1"/>
              <a:t>only</a:t>
            </a:r>
            <a:r>
              <a:rPr lang="fr-FR" sz="2000" dirty="0"/>
              <a:t> a fashion as of 2024.   </a:t>
            </a:r>
          </a:p>
          <a:p>
            <a:r>
              <a:rPr lang="fr-FR" sz="2000" dirty="0" err="1"/>
              <a:t>other</a:t>
            </a:r>
            <a:r>
              <a:rPr lang="fr-FR" sz="2000" dirty="0"/>
              <a:t> </a:t>
            </a:r>
            <a:r>
              <a:rPr lang="fr-FR" sz="2000" dirty="0" err="1"/>
              <a:t>frameworks</a:t>
            </a:r>
            <a:r>
              <a:rPr lang="fr-FR" sz="2000" dirty="0"/>
              <a:t> </a:t>
            </a:r>
            <a:r>
              <a:rPr lang="fr-FR" sz="2000" dirty="0" err="1"/>
              <a:t>exist</a:t>
            </a:r>
            <a:r>
              <a:rPr lang="fr-FR" sz="2000" dirty="0"/>
              <a:t>: </a:t>
            </a:r>
            <a:r>
              <a:rPr lang="fr-FR" sz="2000" dirty="0" err="1"/>
              <a:t>Angular</a:t>
            </a:r>
            <a:r>
              <a:rPr lang="fr-FR" sz="2000" dirty="0"/>
              <a:t> or </a:t>
            </a:r>
            <a:r>
              <a:rPr lang="fr-FR" sz="2000" dirty="0" err="1"/>
              <a:t>VueJs</a:t>
            </a:r>
            <a:r>
              <a:rPr lang="fr-FR" sz="2000" dirty="0"/>
              <a:t> are </a:t>
            </a:r>
            <a:r>
              <a:rPr lang="fr-FR" sz="2000" dirty="0" err="1"/>
              <a:t>richer</a:t>
            </a:r>
            <a:r>
              <a:rPr lang="fr-FR" sz="2000" dirty="0"/>
              <a:t>/</a:t>
            </a:r>
            <a:r>
              <a:rPr lang="fr-FR" sz="2000" dirty="0" err="1"/>
              <a:t>simpler</a:t>
            </a:r>
            <a:r>
              <a:rPr lang="fr-FR" sz="2000" dirty="0"/>
              <a:t> alternatives for data-binding + routes + ...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3275499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4635D-5F53-2B18-C9F0-E7786676E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692" y="193769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2627C-1786-4B89-C0FD-4C056336C1C7}"/>
              </a:ext>
            </a:extLst>
          </p:cNvPr>
          <p:cNvSpPr txBox="1"/>
          <p:nvPr/>
        </p:nvSpPr>
        <p:spPr>
          <a:xfrm>
            <a:off x="3341076" y="3778181"/>
            <a:ext cx="70166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- JavaScript, </a:t>
            </a:r>
            <a:r>
              <a:rPr lang="fr-FR" sz="2400" dirty="0" err="1"/>
              <a:t>TypeScript</a:t>
            </a:r>
            <a:r>
              <a:rPr lang="fr-FR" sz="2400" dirty="0"/>
              <a:t>,  JSON, TSX</a:t>
            </a:r>
          </a:p>
          <a:p>
            <a:r>
              <a:rPr lang="fr-FR" sz="2400" dirty="0"/>
              <a:t>- Interactions </a:t>
            </a:r>
            <a:r>
              <a:rPr lang="fr-FR" sz="2400" dirty="0" err="1"/>
              <a:t>between</a:t>
            </a:r>
            <a:r>
              <a:rPr lang="fr-FR" sz="2400" dirty="0"/>
              <a:t> Html (DOM) / Https / JavaScript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Angular</a:t>
            </a:r>
            <a:r>
              <a:rPr lang="fr-FR" sz="2400" dirty="0"/>
              <a:t> Web Framework</a:t>
            </a:r>
          </a:p>
          <a:p>
            <a:r>
              <a:rPr lang="fr-FR" sz="2400" dirty="0"/>
              <a:t>- Building </a:t>
            </a:r>
            <a:r>
              <a:rPr lang="fr-FR" sz="2400" dirty="0" err="1"/>
              <a:t>Rest</a:t>
            </a:r>
            <a:r>
              <a:rPr lang="fr-FR" sz="2400" dirty="0"/>
              <a:t> JSON API, and SPA Web application</a:t>
            </a:r>
          </a:p>
          <a:p>
            <a:r>
              <a:rPr lang="fr-FR" sz="2400" dirty="0"/>
              <a:t>- ..</a:t>
            </a:r>
          </a:p>
        </p:txBody>
      </p:sp>
    </p:spTree>
    <p:extLst>
      <p:ext uri="{BB962C8B-B14F-4D97-AF65-F5344CB8AC3E}">
        <p14:creationId xmlns:p14="http://schemas.microsoft.com/office/powerpoint/2010/main" val="3412607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8C6E-6AD1-C052-2916-469D6B08D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JSON = JavaScript Object 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DE519-78A0-CB2D-F0A6-B9BDC4A0BD17}"/>
              </a:ext>
            </a:extLst>
          </p:cNvPr>
          <p:cNvSpPr txBox="1"/>
          <p:nvPr/>
        </p:nvSpPr>
        <p:spPr>
          <a:xfrm>
            <a:off x="2482808" y="2840091"/>
            <a:ext cx="837075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 code,  </a:t>
            </a:r>
            <a:r>
              <a:rPr lang="fr-FR" sz="2400" dirty="0" err="1"/>
              <a:t>only</a:t>
            </a:r>
            <a:r>
              <a:rPr lang="fr-FR" sz="2400" dirty="0"/>
              <a:t> Value</a:t>
            </a:r>
          </a:p>
          <a:p>
            <a:endParaRPr lang="fr-FR" sz="2400" dirty="0"/>
          </a:p>
          <a:p>
            <a:r>
              <a:rPr lang="fr-FR" sz="2400" dirty="0"/>
              <a:t>Can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integrated</a:t>
            </a:r>
            <a:r>
              <a:rPr lang="fr-FR" sz="2400" dirty="0"/>
              <a:t> </a:t>
            </a:r>
            <a:r>
              <a:rPr lang="fr-FR" sz="2400" dirty="0" err="1"/>
              <a:t>directly</a:t>
            </a:r>
            <a:r>
              <a:rPr lang="fr-FR" sz="2400" dirty="0"/>
              <a:t> in JavaScript  (or </a:t>
            </a:r>
            <a:r>
              <a:rPr lang="fr-FR" sz="2400" dirty="0" err="1"/>
              <a:t>TypeScript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=&gt; SUPER </a:t>
            </a:r>
            <a:r>
              <a:rPr lang="fr-FR" sz="2400" dirty="0" err="1"/>
              <a:t>Easy</a:t>
            </a:r>
            <a:r>
              <a:rPr lang="fr-FR" sz="2400" dirty="0"/>
              <a:t> for Http </a:t>
            </a:r>
            <a:r>
              <a:rPr lang="fr-FR" sz="2400" dirty="0" err="1"/>
              <a:t>Rest</a:t>
            </a:r>
            <a:r>
              <a:rPr lang="fr-FR" sz="2400" dirty="0"/>
              <a:t> </a:t>
            </a:r>
            <a:r>
              <a:rPr lang="fr-FR" sz="2400" dirty="0" err="1"/>
              <a:t>using</a:t>
            </a:r>
            <a:r>
              <a:rPr lang="fr-FR" sz="2400" dirty="0"/>
              <a:t> JSON as data </a:t>
            </a:r>
            <a:r>
              <a:rPr lang="fr-FR" sz="2400" dirty="0" err="1"/>
              <a:t>encoding</a:t>
            </a:r>
            <a:r>
              <a:rPr lang="fr-FR" sz="2400" dirty="0"/>
              <a:t> </a:t>
            </a:r>
            <a:r>
              <a:rPr lang="fr-FR" sz="2400" dirty="0" err="1"/>
              <a:t>protocol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in pure JSON, identifier </a:t>
            </a:r>
            <a:r>
              <a:rPr lang="fr-FR" sz="2400" dirty="0" err="1"/>
              <a:t>need</a:t>
            </a:r>
            <a:r>
              <a:rPr lang="fr-FR" sz="2400" dirty="0"/>
              <a:t> to have double-</a:t>
            </a:r>
            <a:r>
              <a:rPr lang="fr-FR" sz="2400" dirty="0" err="1"/>
              <a:t>quotes</a:t>
            </a:r>
            <a:endParaRPr lang="fr-FR" sz="2400" dirty="0"/>
          </a:p>
          <a:p>
            <a:r>
              <a:rPr lang="fr-FR" sz="2400" dirty="0"/>
              <a:t>... NOT </a:t>
            </a:r>
            <a:r>
              <a:rPr lang="fr-FR" sz="2400" dirty="0" err="1"/>
              <a:t>needed</a:t>
            </a:r>
            <a:r>
              <a:rPr lang="fr-FR" sz="2400" dirty="0"/>
              <a:t> in </a:t>
            </a:r>
            <a:r>
              <a:rPr lang="fr-FR" sz="2400" dirty="0" err="1"/>
              <a:t>Js</a:t>
            </a:r>
            <a:r>
              <a:rPr lang="fr-FR" sz="2400" dirty="0"/>
              <a:t>/Ts</a:t>
            </a:r>
          </a:p>
        </p:txBody>
      </p:sp>
    </p:spTree>
    <p:extLst>
      <p:ext uri="{BB962C8B-B14F-4D97-AF65-F5344CB8AC3E}">
        <p14:creationId xmlns:p14="http://schemas.microsoft.com/office/powerpoint/2010/main" val="1033099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D0EA-DA8D-6726-0282-16C4DB1FF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JSON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6D38B-AB37-52DC-EE4D-75EE10455846}"/>
              </a:ext>
            </a:extLst>
          </p:cNvPr>
          <p:cNvSpPr txBox="1"/>
          <p:nvPr/>
        </p:nvSpPr>
        <p:spPr>
          <a:xfrm>
            <a:off x="3633377" y="2180027"/>
            <a:ext cx="636930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{</a:t>
            </a:r>
            <a:r>
              <a:rPr lang="fr-FR" sz="2800" dirty="0"/>
              <a:t>   </a:t>
            </a:r>
          </a:p>
          <a:p>
            <a:r>
              <a:rPr lang="fr-FR" sz="2800" dirty="0"/>
              <a:t>   "a": </a:t>
            </a:r>
            <a:r>
              <a:rPr lang="fr-FR" sz="2800" dirty="0" err="1"/>
              <a:t>null</a:t>
            </a:r>
            <a:r>
              <a:rPr lang="fr-FR" sz="2800" dirty="0"/>
              <a:t>,  </a:t>
            </a:r>
          </a:p>
          <a:p>
            <a:r>
              <a:rPr lang="fr-FR" sz="2800" dirty="0"/>
              <a:t>   "b": </a:t>
            </a:r>
            <a:r>
              <a:rPr lang="fr-FR" sz="2800" dirty="0" err="1"/>
              <a:t>undefined</a:t>
            </a:r>
            <a:r>
              <a:rPr lang="fr-FR" sz="2800" dirty="0"/>
              <a:t>,  </a:t>
            </a:r>
          </a:p>
          <a:p>
            <a:r>
              <a:rPr lang="fr-FR" sz="2800" dirty="0"/>
              <a:t>   "c": 123,  </a:t>
            </a:r>
          </a:p>
          <a:p>
            <a:r>
              <a:rPr lang="fr-FR" sz="2800" dirty="0"/>
              <a:t>   "d":  </a:t>
            </a:r>
            <a:r>
              <a:rPr lang="fr-FR" sz="2800" dirty="0" err="1"/>
              <a:t>true</a:t>
            </a:r>
            <a:r>
              <a:rPr lang="fr-FR" sz="2800" dirty="0"/>
              <a:t>,  </a:t>
            </a:r>
          </a:p>
          <a:p>
            <a:r>
              <a:rPr lang="fr-FR" sz="2800" dirty="0"/>
              <a:t>   "e":  "</a:t>
            </a:r>
            <a:r>
              <a:rPr lang="fr-FR" sz="2800" dirty="0" err="1"/>
              <a:t>text</a:t>
            </a:r>
            <a:r>
              <a:rPr lang="fr-FR" sz="2800" dirty="0"/>
              <a:t>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escaped</a:t>
            </a:r>
            <a:r>
              <a:rPr lang="fr-FR" sz="2800" dirty="0"/>
              <a:t> \" and \n chars",</a:t>
            </a:r>
          </a:p>
          <a:p>
            <a:r>
              <a:rPr lang="fr-FR" sz="2800" dirty="0"/>
              <a:t>   "f":  </a:t>
            </a:r>
            <a:r>
              <a:rPr lang="fr-FR" sz="2800" b="1" dirty="0"/>
              <a:t>[</a:t>
            </a:r>
            <a:r>
              <a:rPr lang="fr-FR" sz="2800" dirty="0"/>
              <a:t>  </a:t>
            </a:r>
            <a:r>
              <a:rPr lang="fr-FR" sz="2800" dirty="0" err="1"/>
              <a:t>null</a:t>
            </a:r>
            <a:r>
              <a:rPr lang="fr-FR" sz="2800" dirty="0"/>
              <a:t>, </a:t>
            </a:r>
            <a:r>
              <a:rPr lang="fr-FR" sz="2800" dirty="0" err="1"/>
              <a:t>undefined</a:t>
            </a:r>
            <a:r>
              <a:rPr lang="fr-FR" sz="2800" dirty="0"/>
              <a:t>, 123, </a:t>
            </a:r>
            <a:r>
              <a:rPr lang="fr-FR" sz="2800" dirty="0" err="1"/>
              <a:t>true</a:t>
            </a:r>
            <a:r>
              <a:rPr lang="fr-FR" sz="2800" dirty="0"/>
              <a:t>, [], {}</a:t>
            </a:r>
            <a:r>
              <a:rPr lang="fr-FR" sz="2800" b="1" dirty="0"/>
              <a:t> ]</a:t>
            </a:r>
            <a:r>
              <a:rPr lang="fr-FR" sz="2800" dirty="0"/>
              <a:t>,</a:t>
            </a:r>
          </a:p>
          <a:p>
            <a:r>
              <a:rPr lang="fr-FR" sz="2800" dirty="0"/>
              <a:t>   "g": </a:t>
            </a:r>
            <a:r>
              <a:rPr lang="fr-FR" sz="2800" b="1" dirty="0"/>
              <a:t>{</a:t>
            </a:r>
            <a:r>
              <a:rPr lang="fr-FR" sz="2800" dirty="0"/>
              <a:t>  "</a:t>
            </a:r>
            <a:r>
              <a:rPr lang="fr-FR" sz="2800" dirty="0" err="1"/>
              <a:t>subField</a:t>
            </a:r>
            <a:r>
              <a:rPr lang="fr-FR" sz="2800" dirty="0"/>
              <a:t>": 1, "b": </a:t>
            </a:r>
            <a:r>
              <a:rPr lang="fr-FR" sz="2800" dirty="0" err="1"/>
              <a:t>true</a:t>
            </a:r>
            <a:r>
              <a:rPr lang="fr-FR" sz="2800" dirty="0"/>
              <a:t> </a:t>
            </a:r>
            <a:r>
              <a:rPr lang="fr-FR" sz="2800" b="1" dirty="0"/>
              <a:t>}</a:t>
            </a:r>
          </a:p>
          <a:p>
            <a:r>
              <a:rPr lang="fr-FR" sz="2800" b="1" dirty="0"/>
              <a:t>}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828735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D0EA-DA8D-6726-0282-16C4DB1FF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</a:t>
            </a:r>
            <a:r>
              <a:rPr lang="fr-FR" dirty="0" err="1"/>
              <a:t>Unquoted</a:t>
            </a:r>
            <a:r>
              <a:rPr lang="fr-FR" dirty="0"/>
              <a:t> JSON </a:t>
            </a:r>
            <a:r>
              <a:rPr lang="fr-FR" dirty="0" err="1"/>
              <a:t>directly</a:t>
            </a:r>
            <a:r>
              <a:rPr lang="fr-FR" dirty="0"/>
              <a:t> in JavaScript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6D38B-AB37-52DC-EE4D-75EE10455846}"/>
              </a:ext>
            </a:extLst>
          </p:cNvPr>
          <p:cNvSpPr txBox="1"/>
          <p:nvPr/>
        </p:nvSpPr>
        <p:spPr>
          <a:xfrm>
            <a:off x="3633377" y="2180027"/>
            <a:ext cx="608076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let </a:t>
            </a:r>
            <a:r>
              <a:rPr lang="fr-FR" sz="2800" b="1" dirty="0" err="1"/>
              <a:t>obj</a:t>
            </a:r>
            <a:r>
              <a:rPr lang="fr-FR" sz="2800" b="1" dirty="0"/>
              <a:t> = {</a:t>
            </a:r>
          </a:p>
          <a:p>
            <a:r>
              <a:rPr lang="fr-FR" sz="2800" dirty="0"/>
              <a:t>   a: </a:t>
            </a:r>
            <a:r>
              <a:rPr lang="fr-FR" sz="2800" dirty="0" err="1"/>
              <a:t>null</a:t>
            </a:r>
            <a:r>
              <a:rPr lang="fr-FR" sz="2800" dirty="0"/>
              <a:t>,  </a:t>
            </a:r>
          </a:p>
          <a:p>
            <a:r>
              <a:rPr lang="fr-FR" sz="2800" dirty="0"/>
              <a:t>   b: </a:t>
            </a:r>
            <a:r>
              <a:rPr lang="fr-FR" sz="2800" dirty="0" err="1"/>
              <a:t>undefined</a:t>
            </a:r>
            <a:r>
              <a:rPr lang="fr-FR" sz="2800" dirty="0"/>
              <a:t>,  </a:t>
            </a:r>
          </a:p>
          <a:p>
            <a:r>
              <a:rPr lang="fr-FR" sz="2800" dirty="0"/>
              <a:t>   c: 123,  </a:t>
            </a:r>
          </a:p>
          <a:p>
            <a:r>
              <a:rPr lang="fr-FR" sz="2800" dirty="0"/>
              <a:t>   d:  </a:t>
            </a:r>
            <a:r>
              <a:rPr lang="fr-FR" sz="2800" dirty="0" err="1"/>
              <a:t>true</a:t>
            </a:r>
            <a:r>
              <a:rPr lang="fr-FR" sz="2800" dirty="0"/>
              <a:t>,  </a:t>
            </a:r>
          </a:p>
          <a:p>
            <a:r>
              <a:rPr lang="fr-FR" sz="2800" dirty="0"/>
              <a:t>   e:  "</a:t>
            </a:r>
            <a:r>
              <a:rPr lang="fr-FR" sz="2800" dirty="0" err="1"/>
              <a:t>text</a:t>
            </a:r>
            <a:r>
              <a:rPr lang="fr-FR" sz="2800" dirty="0"/>
              <a:t>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escaped</a:t>
            </a:r>
            <a:r>
              <a:rPr lang="fr-FR" sz="2800" dirty="0"/>
              <a:t> \" and \n chars",</a:t>
            </a:r>
          </a:p>
          <a:p>
            <a:r>
              <a:rPr lang="fr-FR" sz="2800" dirty="0"/>
              <a:t>   f:  [  </a:t>
            </a:r>
            <a:r>
              <a:rPr lang="fr-FR" sz="2800" dirty="0" err="1"/>
              <a:t>null</a:t>
            </a:r>
            <a:r>
              <a:rPr lang="fr-FR" sz="2800" dirty="0"/>
              <a:t>, </a:t>
            </a:r>
            <a:r>
              <a:rPr lang="fr-FR" sz="2800" dirty="0" err="1"/>
              <a:t>undefined</a:t>
            </a:r>
            <a:r>
              <a:rPr lang="fr-FR" sz="2800" dirty="0"/>
              <a:t>, 123, </a:t>
            </a:r>
            <a:r>
              <a:rPr lang="fr-FR" sz="2800" dirty="0" err="1"/>
              <a:t>true</a:t>
            </a:r>
            <a:r>
              <a:rPr lang="fr-FR" sz="2800" dirty="0"/>
              <a:t>, [], {} ],</a:t>
            </a:r>
          </a:p>
          <a:p>
            <a:r>
              <a:rPr lang="fr-FR" sz="2800" dirty="0"/>
              <a:t>   g: {  </a:t>
            </a:r>
            <a:r>
              <a:rPr lang="fr-FR" sz="2800" dirty="0" err="1"/>
              <a:t>subField</a:t>
            </a:r>
            <a:r>
              <a:rPr lang="fr-FR" sz="2800" dirty="0"/>
              <a:t>: 1, b: </a:t>
            </a:r>
            <a:r>
              <a:rPr lang="fr-FR" sz="2800" dirty="0" err="1"/>
              <a:t>true</a:t>
            </a:r>
            <a:r>
              <a:rPr lang="fr-FR" sz="2800" dirty="0"/>
              <a:t> }</a:t>
            </a:r>
          </a:p>
          <a:p>
            <a:r>
              <a:rPr lang="fr-FR" sz="2800" b="1" dirty="0"/>
              <a:t>};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15374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D3C6-F4B0-53CE-4FCD-B343A7989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968901"/>
          </a:xfrm>
        </p:spPr>
        <p:txBody>
          <a:bodyPr/>
          <a:lstStyle/>
          <a:p>
            <a:r>
              <a:rPr lang="fr-FR" dirty="0"/>
              <a:t>JSON </a:t>
            </a:r>
            <a:r>
              <a:rPr lang="fr-FR" dirty="0" err="1"/>
              <a:t>stringify</a:t>
            </a:r>
            <a:r>
              <a:rPr lang="fr-FR" dirty="0"/>
              <a:t>() / parse()... builtin in JavaScript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80FF1C-8680-6722-6DA2-7F02713F2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268" y="1380742"/>
            <a:ext cx="8287468" cy="44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15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52D08-0EBA-4619-7F1B-179A011E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JSON.stringify</a:t>
            </a:r>
            <a:r>
              <a:rPr lang="fr-FR" dirty="0"/>
              <a:t>(</a:t>
            </a:r>
            <a:r>
              <a:rPr lang="fr-FR" dirty="0" err="1"/>
              <a:t>obj</a:t>
            </a:r>
            <a:r>
              <a:rPr lang="fr-FR" dirty="0"/>
              <a:t>), .parse(</a:t>
            </a:r>
            <a:r>
              <a:rPr lang="fr-FR" dirty="0" err="1"/>
              <a:t>text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4D9A8-1341-1439-394A-9C49D7B68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64" y="1538934"/>
            <a:ext cx="11411939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12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46F88-32DD-53F3-BB03-769A4137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JavaScript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clone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66BBD-9A4C-D68A-08D8-358CEDEA2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861" y="3216846"/>
            <a:ext cx="9064277" cy="7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Objects</a:t>
            </a:r>
            <a:r>
              <a:rPr lang="fr-FR" dirty="0"/>
              <a:t> (~= </a:t>
            </a:r>
            <a:r>
              <a:rPr lang="fr-FR" dirty="0" err="1"/>
              <a:t>LinkedHashMap</a:t>
            </a:r>
            <a:r>
              <a:rPr lang="fr-FR" dirty="0"/>
              <a:t>&lt;String,*&gt;)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A8C05-A454-1BB3-E97A-2807B2D3D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4" y="791245"/>
            <a:ext cx="4784436" cy="471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F1351-8F8A-A7F0-AAEA-AE50EFCE8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92" y="3393831"/>
            <a:ext cx="4546394" cy="3280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BC44C-C281-763D-0E7C-AC98A8489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4" y="5643427"/>
            <a:ext cx="4179277" cy="12145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3D5354-54BC-1F33-AECA-BB1C126A0D88}"/>
              </a:ext>
            </a:extLst>
          </p:cNvPr>
          <p:cNvSpPr txBox="1"/>
          <p:nvPr/>
        </p:nvSpPr>
        <p:spPr>
          <a:xfrm>
            <a:off x="7104185" y="2985329"/>
            <a:ext cx="3484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field</a:t>
            </a:r>
            <a:r>
              <a:rPr lang="fr-FR" sz="2400" dirty="0"/>
              <a:t> </a:t>
            </a:r>
            <a:r>
              <a:rPr lang="fr-FR" sz="2400" dirty="0" err="1"/>
              <a:t>Array</a:t>
            </a:r>
            <a:r>
              <a:rPr lang="fr-FR" sz="2400" dirty="0"/>
              <a:t> notation :</a:t>
            </a:r>
          </a:p>
        </p:txBody>
      </p:sp>
    </p:spTree>
    <p:extLst>
      <p:ext uri="{BB962C8B-B14F-4D97-AF65-F5344CB8AC3E}">
        <p14:creationId xmlns:p14="http://schemas.microsoft.com/office/powerpoint/2010/main" val="1500199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365A6-1D3F-041C-294E-668C19E49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3916"/>
          </a:xfrm>
        </p:spPr>
        <p:txBody>
          <a:bodyPr/>
          <a:lstStyle/>
          <a:p>
            <a:pPr algn="ctr"/>
            <a:r>
              <a:rPr lang="fr-FR" dirty="0" err="1"/>
              <a:t>Creating</a:t>
            </a:r>
            <a:r>
              <a:rPr lang="fr-FR" dirty="0"/>
              <a:t> Object </a:t>
            </a:r>
            <a:r>
              <a:rPr lang="fr-FR" dirty="0" err="1"/>
              <a:t>with</a:t>
            </a:r>
            <a:r>
              <a:rPr lang="fr-FR" dirty="0"/>
              <a:t> Field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32684-62DC-2CF1-5701-19D3DAB24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45" y="1932246"/>
            <a:ext cx="2754579" cy="936557"/>
          </a:xfrm>
          <a:prstGeom prst="rect">
            <a:avLst/>
          </a:prstGeom>
        </p:spPr>
      </p:pic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6A1A9FD9-E45B-7A10-6A60-2B26DBEB68A3}"/>
              </a:ext>
            </a:extLst>
          </p:cNvPr>
          <p:cNvSpPr/>
          <p:nvPr/>
        </p:nvSpPr>
        <p:spPr>
          <a:xfrm>
            <a:off x="6631913" y="1085162"/>
            <a:ext cx="633046" cy="25623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5FF302-A2A7-573F-16D8-E80CE5FD3AA1}"/>
              </a:ext>
            </a:extLst>
          </p:cNvPr>
          <p:cNvSpPr txBox="1"/>
          <p:nvPr/>
        </p:nvSpPr>
        <p:spPr>
          <a:xfrm>
            <a:off x="7832691" y="972063"/>
            <a:ext cx="3096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Equivalent Code in Java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A62CD-6304-9DCC-C0CB-21DEA18EA43B}"/>
              </a:ext>
            </a:extLst>
          </p:cNvPr>
          <p:cNvSpPr txBox="1"/>
          <p:nvPr/>
        </p:nvSpPr>
        <p:spPr>
          <a:xfrm>
            <a:off x="6948436" y="1932246"/>
            <a:ext cx="45718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 = new </a:t>
            </a:r>
            <a:r>
              <a:rPr lang="fr-FR" sz="2000" dirty="0" err="1"/>
              <a:t>LinkedHashMap</a:t>
            </a:r>
            <a:r>
              <a:rPr lang="fr-FR" sz="2000" dirty="0"/>
              <a:t>&lt;</a:t>
            </a:r>
            <a:r>
              <a:rPr lang="fr-FR" sz="2000" dirty="0" err="1"/>
              <a:t>String,Object</a:t>
            </a:r>
            <a:r>
              <a:rPr lang="fr-FR" sz="2000" dirty="0"/>
              <a:t>&gt;();</a:t>
            </a:r>
          </a:p>
          <a:p>
            <a:r>
              <a:rPr lang="fr-FR" sz="2000" dirty="0" err="1"/>
              <a:t>a.put</a:t>
            </a:r>
            <a:r>
              <a:rPr lang="fr-FR" sz="2000" dirty="0"/>
              <a:t>('x', 1);</a:t>
            </a:r>
            <a:br>
              <a:rPr lang="fr-FR" sz="2000" dirty="0"/>
            </a:br>
            <a:r>
              <a:rPr lang="fr-FR" sz="2000" dirty="0" err="1"/>
              <a:t>a.put</a:t>
            </a:r>
            <a:r>
              <a:rPr lang="fr-FR" sz="2000" dirty="0"/>
              <a:t>('y', 2);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259FE1-F764-3B0C-3814-7461C8B4F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345" y="3429000"/>
            <a:ext cx="2754578" cy="27869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CD5BF1A-26C7-630D-E113-44761E8279A4}"/>
              </a:ext>
            </a:extLst>
          </p:cNvPr>
          <p:cNvSpPr/>
          <p:nvPr/>
        </p:nvSpPr>
        <p:spPr>
          <a:xfrm>
            <a:off x="3260689" y="4360985"/>
            <a:ext cx="1195755" cy="3567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A4C873-2439-0057-533E-36A8ACE4A023}"/>
              </a:ext>
            </a:extLst>
          </p:cNvPr>
          <p:cNvSpPr txBox="1"/>
          <p:nvPr/>
        </p:nvSpPr>
        <p:spPr>
          <a:xfrm>
            <a:off x="6948436" y="4216177"/>
            <a:ext cx="3249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stamming</a:t>
            </a:r>
            <a:r>
              <a:rPr lang="fr-FR" dirty="0"/>
              <a:t>   { "x": x,  "y": y }</a:t>
            </a:r>
          </a:p>
          <a:p>
            <a:r>
              <a:rPr lang="fr-FR" dirty="0"/>
              <a:t>                          or { x: x, y: y }</a:t>
            </a:r>
          </a:p>
        </p:txBody>
      </p:sp>
    </p:spTree>
    <p:extLst>
      <p:ext uri="{BB962C8B-B14F-4D97-AF65-F5344CB8AC3E}">
        <p14:creationId xmlns:p14="http://schemas.microsoft.com/office/powerpoint/2010/main" val="148870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EE169-0A76-F888-1EFC-96B1DBF76DA2}"/>
              </a:ext>
            </a:extLst>
          </p:cNvPr>
          <p:cNvSpPr txBox="1"/>
          <p:nvPr/>
        </p:nvSpPr>
        <p:spPr>
          <a:xfrm>
            <a:off x="5052646" y="2186353"/>
            <a:ext cx="17040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JavaScript</a:t>
            </a:r>
          </a:p>
          <a:p>
            <a:endParaRPr lang="fr-FR" sz="2800" dirty="0"/>
          </a:p>
          <a:p>
            <a:r>
              <a:rPr lang="fr-FR" sz="2800" dirty="0"/>
              <a:t>JSON</a:t>
            </a:r>
          </a:p>
          <a:p>
            <a:endParaRPr lang="fr-FR" sz="2800" dirty="0"/>
          </a:p>
          <a:p>
            <a:r>
              <a:rPr lang="fr-FR" sz="2800" dirty="0" err="1"/>
              <a:t>TypeScript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TSX</a:t>
            </a:r>
          </a:p>
        </p:txBody>
      </p:sp>
    </p:spTree>
    <p:extLst>
      <p:ext uri="{BB962C8B-B14F-4D97-AF65-F5344CB8AC3E}">
        <p14:creationId xmlns:p14="http://schemas.microsoft.com/office/powerpoint/2010/main" val="2008390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4A798-CF38-6E0D-55CA-4F4F75900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Structured</a:t>
            </a:r>
            <a:r>
              <a:rPr lang="fr-FR" dirty="0"/>
              <a:t> output 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console.log()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8B29C-E06E-9089-591D-F7CF88A5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390" y="2101715"/>
            <a:ext cx="5761219" cy="2133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BB0009-7432-280D-D08C-58DD7CA82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10266"/>
            <a:ext cx="10314564" cy="15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44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490BB-8A62-1264-27D9-8B54D9427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389"/>
            <a:ext cx="10515600" cy="1731910"/>
          </a:xfrm>
        </p:spPr>
        <p:txBody>
          <a:bodyPr/>
          <a:lstStyle/>
          <a:p>
            <a:pPr algn="ctr"/>
            <a:r>
              <a:rPr lang="fr-FR" dirty="0"/>
              <a:t>Object </a:t>
            </a:r>
            <a:r>
              <a:rPr lang="fr-FR" dirty="0" err="1"/>
              <a:t>Creation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variables </a:t>
            </a:r>
            <a:br>
              <a:rPr lang="fr-FR" dirty="0"/>
            </a:b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reapeating</a:t>
            </a:r>
            <a:r>
              <a:rPr lang="fr-FR" dirty="0"/>
              <a:t> "</a:t>
            </a:r>
            <a:r>
              <a:rPr lang="fr-FR" dirty="0" err="1"/>
              <a:t>a":a</a:t>
            </a:r>
            <a:r>
              <a:rPr lang="fr-FR" dirty="0"/>
              <a:t>, "</a:t>
            </a:r>
            <a:r>
              <a:rPr lang="fr-FR" dirty="0" err="1"/>
              <a:t>b":b</a:t>
            </a:r>
            <a:r>
              <a:rPr lang="fr-FR" dirty="0"/>
              <a:t>, </a:t>
            </a:r>
            <a:r>
              <a:rPr lang="fr-FR" dirty="0" err="1"/>
              <a:t>simply</a:t>
            </a:r>
            <a:r>
              <a:rPr lang="fr-FR" dirty="0"/>
              <a:t> {</a:t>
            </a:r>
            <a:r>
              <a:rPr lang="fr-FR" dirty="0" err="1"/>
              <a:t>a,b</a:t>
            </a:r>
            <a:r>
              <a:rPr lang="fr-FR" dirty="0"/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47D72-4F5E-120F-0B9D-F0D81866C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201" y="2275689"/>
            <a:ext cx="8458933" cy="296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18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4FC7-B2AE-3C2D-5AE3-FB833F18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09376"/>
          </a:xfrm>
        </p:spPr>
        <p:txBody>
          <a:bodyPr/>
          <a:lstStyle/>
          <a:p>
            <a:pPr algn="ctr"/>
            <a:r>
              <a:rPr lang="fr-FR" dirty="0"/>
              <a:t>Object </a:t>
            </a:r>
            <a:r>
              <a:rPr lang="fr-FR" dirty="0" err="1"/>
              <a:t>Spreading</a:t>
            </a:r>
            <a:r>
              <a:rPr lang="fr-FR" dirty="0"/>
              <a:t> </a:t>
            </a:r>
            <a:r>
              <a:rPr lang="fr-FR" dirty="0" err="1"/>
              <a:t>Operator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5635AD-A28A-08E7-BF35-D0108B9A6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88" y="1282366"/>
            <a:ext cx="3469949" cy="414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44CF0A-CE5E-6388-893E-DD1D57C9D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916" y="2161095"/>
            <a:ext cx="3557367" cy="7936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598472-6ADC-7EB3-D276-8B11A92BA95D}"/>
              </a:ext>
            </a:extLst>
          </p:cNvPr>
          <p:cNvSpPr txBox="1"/>
          <p:nvPr/>
        </p:nvSpPr>
        <p:spPr>
          <a:xfrm>
            <a:off x="6942607" y="2256282"/>
            <a:ext cx="2918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add</a:t>
            </a:r>
            <a:r>
              <a:rPr lang="fr-FR" dirty="0"/>
              <a:t> all </a:t>
            </a: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obj1, </a:t>
            </a:r>
          </a:p>
          <a:p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complete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values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D0C17B-BAED-2003-C474-664E105F9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916" y="3495716"/>
            <a:ext cx="3316443" cy="8414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B0E3FD-D8C9-213D-240A-24B5D6FD9786}"/>
              </a:ext>
            </a:extLst>
          </p:cNvPr>
          <p:cNvSpPr txBox="1"/>
          <p:nvPr/>
        </p:nvSpPr>
        <p:spPr>
          <a:xfrm>
            <a:off x="6942606" y="3547836"/>
            <a:ext cx="2802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...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override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values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14C72A-16D8-B198-071A-4ADF6BB24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916" y="4789962"/>
            <a:ext cx="3518079" cy="8414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A9725B-5BC4-5F5F-4F87-A2A38FC43FFF}"/>
              </a:ext>
            </a:extLst>
          </p:cNvPr>
          <p:cNvSpPr txBox="1"/>
          <p:nvPr/>
        </p:nvSpPr>
        <p:spPr>
          <a:xfrm>
            <a:off x="6942606" y="4841373"/>
            <a:ext cx="3811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... </a:t>
            </a:r>
            <a:r>
              <a:rPr lang="fr-FR" dirty="0" err="1"/>
              <a:t>order</a:t>
            </a:r>
            <a:r>
              <a:rPr lang="fr-FR" dirty="0"/>
              <a:t> </a:t>
            </a:r>
            <a:r>
              <a:rPr lang="fr-FR" dirty="0" err="1"/>
              <a:t>matters</a:t>
            </a:r>
            <a:r>
              <a:rPr lang="fr-FR" dirty="0"/>
              <a:t>  </a:t>
            </a:r>
          </a:p>
          <a:p>
            <a:r>
              <a:rPr lang="fr-FR" dirty="0"/>
              <a:t>(first 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, last </a:t>
            </a:r>
            <a:r>
              <a:rPr lang="fr-FR" dirty="0" err="1"/>
              <a:t>override</a:t>
            </a:r>
            <a:r>
              <a:rPr lang="fr-FR" dirty="0"/>
              <a:t> value)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65A5A8-D211-5AF6-A9F3-91D78A3F7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0284" y="5870377"/>
            <a:ext cx="3990865" cy="79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91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E7D0-918B-ADB2-244C-58621DD3B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31"/>
            <a:ext cx="10515600" cy="849923"/>
          </a:xfrm>
        </p:spPr>
        <p:txBody>
          <a:bodyPr/>
          <a:lstStyle/>
          <a:p>
            <a:pPr algn="ctr"/>
            <a:r>
              <a:rPr lang="fr-FR" dirty="0" err="1"/>
              <a:t>Undefined</a:t>
            </a:r>
            <a:r>
              <a:rPr lang="fr-FR" dirty="0"/>
              <a:t> Field, </a:t>
            </a:r>
            <a:r>
              <a:rPr lang="fr-FR" dirty="0" err="1"/>
              <a:t>delete</a:t>
            </a:r>
            <a:r>
              <a:rPr lang="fr-FR" dirty="0"/>
              <a:t> </a:t>
            </a:r>
            <a:r>
              <a:rPr lang="fr-FR" dirty="0" err="1"/>
              <a:t>obj.field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ED651-11AF-C135-14EE-2C99055D0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477" y="848492"/>
            <a:ext cx="2913185" cy="59684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E1D504-EA02-D21C-3E2C-2512A9BAACFC}"/>
              </a:ext>
            </a:extLst>
          </p:cNvPr>
          <p:cNvSpPr txBox="1"/>
          <p:nvPr/>
        </p:nvSpPr>
        <p:spPr>
          <a:xfrm>
            <a:off x="7803186" y="1735388"/>
            <a:ext cx="33014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get</a:t>
            </a:r>
            <a:r>
              <a:rPr lang="fr-FR" sz="2000" dirty="0"/>
              <a:t> </a:t>
            </a:r>
            <a:r>
              <a:rPr lang="fr-FR" sz="2000" dirty="0" err="1"/>
              <a:t>unknown</a:t>
            </a:r>
            <a:r>
              <a:rPr lang="fr-FR" sz="2000" dirty="0"/>
              <a:t> </a:t>
            </a:r>
            <a:r>
              <a:rPr lang="fr-FR" sz="2000" dirty="0" err="1"/>
              <a:t>field</a:t>
            </a:r>
            <a:endParaRPr lang="fr-FR" sz="2000" dirty="0"/>
          </a:p>
          <a:p>
            <a:r>
              <a:rPr lang="fr-FR" sz="2000" dirty="0"/>
              <a:t>=&gt; NO </a:t>
            </a:r>
            <a:r>
              <a:rPr lang="fr-FR" sz="2000" dirty="0" err="1"/>
              <a:t>error</a:t>
            </a:r>
            <a:r>
              <a:rPr lang="fr-FR" sz="2000" dirty="0"/>
              <a:t>, return </a:t>
            </a:r>
            <a:r>
              <a:rPr lang="fr-FR" sz="2000" dirty="0" err="1"/>
              <a:t>undefined</a:t>
            </a:r>
            <a:endParaRPr lang="fr-F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3F8B4-5505-2876-0AB2-F0FC5134FE0E}"/>
              </a:ext>
            </a:extLst>
          </p:cNvPr>
          <p:cNvSpPr txBox="1"/>
          <p:nvPr/>
        </p:nvSpPr>
        <p:spPr>
          <a:xfrm>
            <a:off x="7803185" y="2933765"/>
            <a:ext cx="2762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add</a:t>
            </a:r>
            <a:r>
              <a:rPr lang="fr-FR" sz="2000" dirty="0"/>
              <a:t> new </a:t>
            </a:r>
            <a:r>
              <a:rPr lang="fr-FR" sz="2000" dirty="0" err="1"/>
              <a:t>field</a:t>
            </a:r>
            <a:r>
              <a:rPr lang="fr-FR" sz="2000" dirty="0"/>
              <a:t> on first 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0F4238-EE0B-9C4E-E9EA-FD851179D89A}"/>
              </a:ext>
            </a:extLst>
          </p:cNvPr>
          <p:cNvSpPr txBox="1"/>
          <p:nvPr/>
        </p:nvSpPr>
        <p:spPr>
          <a:xfrm>
            <a:off x="7803185" y="4847231"/>
            <a:ext cx="1363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delete</a:t>
            </a:r>
            <a:r>
              <a:rPr lang="fr-FR" sz="2000" dirty="0"/>
              <a:t> </a:t>
            </a:r>
            <a:r>
              <a:rPr lang="fr-FR" sz="2000" dirty="0" err="1"/>
              <a:t>field</a:t>
            </a:r>
            <a:endParaRPr lang="fr-FR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5B79FA-73F5-AC9A-D92D-2FEB3BDBB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151" y="4486085"/>
            <a:ext cx="2438144" cy="2282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D99FAC-DA32-A4BE-8878-D5E0FBEDB8E3}"/>
              </a:ext>
            </a:extLst>
          </p:cNvPr>
          <p:cNvSpPr txBox="1"/>
          <p:nvPr/>
        </p:nvSpPr>
        <p:spPr>
          <a:xfrm>
            <a:off x="9663432" y="4128773"/>
            <a:ext cx="2139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set </a:t>
            </a:r>
            <a:r>
              <a:rPr lang="fr-FR" sz="2000" dirty="0" err="1"/>
              <a:t>field</a:t>
            </a:r>
            <a:r>
              <a:rPr lang="fr-FR" sz="2000" dirty="0"/>
              <a:t> </a:t>
            </a:r>
            <a:r>
              <a:rPr lang="fr-FR" sz="2000" dirty="0" err="1"/>
              <a:t>undefined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641839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1BAA2-58C0-5FD7-9D4A-B492ACF4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77102"/>
          </a:xfrm>
        </p:spPr>
        <p:txBody>
          <a:bodyPr/>
          <a:lstStyle/>
          <a:p>
            <a:pPr algn="ctr"/>
            <a:r>
              <a:rPr lang="fr-FR" dirty="0"/>
              <a:t>Object De-</a:t>
            </a:r>
            <a:r>
              <a:rPr lang="fr-FR" dirty="0" err="1"/>
              <a:t>Structuring</a:t>
            </a:r>
            <a:r>
              <a:rPr lang="fr-FR" dirty="0"/>
              <a:t> to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770A1-D154-0D10-ADAF-EE04F95D5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83" y="1379438"/>
            <a:ext cx="4214460" cy="415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9EE1A4-C8C5-FC99-4491-B61267454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301" y="2327468"/>
            <a:ext cx="2464391" cy="18088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1451CE-1A1B-D830-CA51-0256890B9A65}"/>
              </a:ext>
            </a:extLst>
          </p:cNvPr>
          <p:cNvSpPr txBox="1"/>
          <p:nvPr/>
        </p:nvSpPr>
        <p:spPr>
          <a:xfrm>
            <a:off x="5705856" y="2366989"/>
            <a:ext cx="527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property</a:t>
            </a:r>
            <a:r>
              <a:rPr lang="fr-FR" dirty="0"/>
              <a:t> "x"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obj</a:t>
            </a:r>
            <a:r>
              <a:rPr lang="fr-FR" dirty="0"/>
              <a:t>, </a:t>
            </a:r>
            <a:r>
              <a:rPr lang="fr-FR" dirty="0" err="1"/>
              <a:t>assign</a:t>
            </a:r>
            <a:r>
              <a:rPr lang="fr-FR" dirty="0"/>
              <a:t> to local variable 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FD1A3D-CBC3-EFB3-4C0B-CC6D8D42B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950" y="4668460"/>
            <a:ext cx="2464391" cy="17133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03C82C-2E34-5C2D-E52B-5F7F89613750}"/>
              </a:ext>
            </a:extLst>
          </p:cNvPr>
          <p:cNvSpPr txBox="1"/>
          <p:nvPr/>
        </p:nvSpPr>
        <p:spPr>
          <a:xfrm>
            <a:off x="5705856" y="4708724"/>
            <a:ext cx="3626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partially</a:t>
            </a:r>
            <a:endParaRPr lang="fr-FR" dirty="0"/>
          </a:p>
          <a:p>
            <a:r>
              <a:rPr lang="fr-FR" dirty="0" err="1"/>
              <a:t>order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matter</a:t>
            </a:r>
            <a:r>
              <a:rPr lang="fr-FR" dirty="0"/>
              <a:t>,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379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6EA7-3D26-BFAB-AADA-7B34FE36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Object De-</a:t>
            </a:r>
            <a:r>
              <a:rPr lang="fr-FR" dirty="0" err="1"/>
              <a:t>Structuring</a:t>
            </a:r>
            <a:r>
              <a:rPr lang="fr-FR" dirty="0"/>
              <a:t> to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D18DD-85FF-697F-B9FA-C943842CB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827" y="1325563"/>
            <a:ext cx="4332345" cy="366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988FF-0449-A42F-7368-3CA1EFD06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177" y="5339849"/>
            <a:ext cx="2819644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87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D8210-544A-09C1-C92C-30A723CA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 dirty="0"/>
              <a:t>Object De-</a:t>
            </a:r>
            <a:r>
              <a:rPr lang="fr-FR" dirty="0" err="1"/>
              <a:t>Structuring</a:t>
            </a:r>
            <a:r>
              <a:rPr lang="fr-FR" dirty="0"/>
              <a:t> to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Parameter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4B07C-877A-CA25-AB1D-7191A26F9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44" y="1854102"/>
            <a:ext cx="8163511" cy="818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E50D64-F97A-C9C4-5819-2EF9AE1F7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969" y="3429000"/>
            <a:ext cx="3388401" cy="876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3004E0-9D3F-C96E-33E1-1D74F5B85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081" y="3429000"/>
            <a:ext cx="3112910" cy="164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99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6383A-CB1C-785D-3D76-F4A012A6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54"/>
            <a:ext cx="10515600" cy="762617"/>
          </a:xfrm>
        </p:spPr>
        <p:txBody>
          <a:bodyPr/>
          <a:lstStyle/>
          <a:p>
            <a:pPr algn="ctr"/>
            <a:r>
              <a:rPr lang="fr-FR" dirty="0" err="1"/>
              <a:t>Function</a:t>
            </a:r>
            <a:r>
              <a:rPr lang="fr-FR" dirty="0"/>
              <a:t> Param De-</a:t>
            </a:r>
            <a:r>
              <a:rPr lang="fr-FR" dirty="0" err="1"/>
              <a:t>Structuring</a:t>
            </a:r>
            <a:r>
              <a:rPr lang="fr-FR" dirty="0"/>
              <a:t> ... </a:t>
            </a:r>
            <a:r>
              <a:rPr lang="fr-FR" dirty="0" err="1"/>
              <a:t>undefined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C5D033-0605-E2EF-9C31-381FD05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25" y="4323078"/>
            <a:ext cx="10354051" cy="15827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4BAD9F-FFBD-1FC3-D98F-9346112DF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25" y="2723317"/>
            <a:ext cx="5965466" cy="949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098FBA-AE2A-C665-92D7-3ED15177D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944" y="1244113"/>
            <a:ext cx="4614362" cy="856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BA19C-760F-2100-64F5-E6FB6BECB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95" y="6065997"/>
            <a:ext cx="10283712" cy="7165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40F740-D325-04E5-691F-F3A2CADAE797}"/>
              </a:ext>
            </a:extLst>
          </p:cNvPr>
          <p:cNvSpPr txBox="1"/>
          <p:nvPr/>
        </p:nvSpPr>
        <p:spPr>
          <a:xfrm>
            <a:off x="7966804" y="2968806"/>
            <a:ext cx="3480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object</a:t>
            </a:r>
            <a:r>
              <a:rPr lang="fr-FR" dirty="0"/>
              <a:t> param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, but </a:t>
            </a:r>
            <a:r>
              <a:rPr lang="fr-FR" dirty="0" err="1"/>
              <a:t>empty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0E24C-0825-0C1F-61C8-96C29CE602C6}"/>
              </a:ext>
            </a:extLst>
          </p:cNvPr>
          <p:cNvSpPr txBox="1"/>
          <p:nvPr/>
        </p:nvSpPr>
        <p:spPr>
          <a:xfrm>
            <a:off x="8048022" y="1399379"/>
            <a:ext cx="378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object</a:t>
            </a:r>
            <a:r>
              <a:rPr lang="fr-FR" dirty="0"/>
              <a:t> param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, </a:t>
            </a:r>
            <a:r>
              <a:rPr lang="fr-FR" dirty="0" err="1"/>
              <a:t>partially</a:t>
            </a:r>
            <a:r>
              <a:rPr lang="fr-FR" dirty="0"/>
              <a:t> </a:t>
            </a:r>
            <a:r>
              <a:rPr lang="fr-FR" dirty="0" err="1"/>
              <a:t>filled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786CF8-DB12-F72C-4346-A8121ABB9036}"/>
              </a:ext>
            </a:extLst>
          </p:cNvPr>
          <p:cNvSpPr txBox="1"/>
          <p:nvPr/>
        </p:nvSpPr>
        <p:spPr>
          <a:xfrm>
            <a:off x="7966804" y="4175889"/>
            <a:ext cx="276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object</a:t>
            </a:r>
            <a:r>
              <a:rPr lang="fr-FR" dirty="0"/>
              <a:t> param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undefined</a:t>
            </a:r>
            <a:r>
              <a:rPr lang="fr-FR" dirty="0"/>
              <a:t> 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3C32AC-88DB-9D6D-8DAC-D841BB213116}"/>
              </a:ext>
            </a:extLst>
          </p:cNvPr>
          <p:cNvSpPr/>
          <p:nvPr/>
        </p:nvSpPr>
        <p:spPr>
          <a:xfrm rot="17352725">
            <a:off x="-630844" y="1711291"/>
            <a:ext cx="25763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4115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BE072-25E5-EE16-8EA5-0118CA147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70150"/>
          </a:xfrm>
        </p:spPr>
        <p:txBody>
          <a:bodyPr/>
          <a:lstStyle/>
          <a:p>
            <a:pPr algn="ctr"/>
            <a:r>
              <a:rPr lang="fr-FR" dirty="0" err="1"/>
              <a:t>Iterating</a:t>
            </a:r>
            <a:r>
              <a:rPr lang="fr-FR" dirty="0"/>
              <a:t> on Fields,  </a:t>
            </a:r>
            <a:r>
              <a:rPr lang="fr-FR" dirty="0" err="1"/>
              <a:t>field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, </a:t>
            </a:r>
            <a:r>
              <a:rPr lang="fr-FR" dirty="0" err="1"/>
              <a:t>owned</a:t>
            </a:r>
            <a:r>
              <a:rPr lang="fr-FR" dirty="0"/>
              <a:t> </a:t>
            </a:r>
            <a:r>
              <a:rPr lang="fr-FR" dirty="0" err="1"/>
              <a:t>field</a:t>
            </a:r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CDD698-0ACD-E26B-80DC-C2403BE95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76" y="5117691"/>
            <a:ext cx="2421246" cy="7712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A44725-F1E9-F756-234F-6DC09A2C2908}"/>
              </a:ext>
            </a:extLst>
          </p:cNvPr>
          <p:cNvSpPr txBox="1"/>
          <p:nvPr/>
        </p:nvSpPr>
        <p:spPr>
          <a:xfrm>
            <a:off x="4610535" y="5266951"/>
            <a:ext cx="299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notice </a:t>
            </a:r>
            <a:r>
              <a:rPr lang="fr-FR" dirty="0" err="1"/>
              <a:t>order</a:t>
            </a:r>
            <a:r>
              <a:rPr lang="fr-FR" dirty="0"/>
              <a:t>: </a:t>
            </a:r>
            <a:r>
              <a:rPr lang="fr-FR" dirty="0" err="1"/>
              <a:t>y,x</a:t>
            </a:r>
            <a:r>
              <a:rPr lang="fr-FR" dirty="0"/>
              <a:t>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x,y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E7CDC-C886-88CA-AB88-5527FC139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479" y="3398976"/>
            <a:ext cx="3932261" cy="1562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738A6A-DCA7-A583-6CFC-0548F0A8A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479" y="2181718"/>
            <a:ext cx="3467400" cy="685859"/>
          </a:xfrm>
          <a:prstGeom prst="rect">
            <a:avLst/>
          </a:prstGeom>
        </p:spPr>
      </p:pic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95B6AAA-E456-3AEE-86FE-95D66D6E4968}"/>
              </a:ext>
            </a:extLst>
          </p:cNvPr>
          <p:cNvSpPr/>
          <p:nvPr/>
        </p:nvSpPr>
        <p:spPr>
          <a:xfrm>
            <a:off x="6973557" y="1471034"/>
            <a:ext cx="633046" cy="25623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A31A4-C393-D78F-4A47-D79B440F8F73}"/>
              </a:ext>
            </a:extLst>
          </p:cNvPr>
          <p:cNvSpPr txBox="1"/>
          <p:nvPr/>
        </p:nvSpPr>
        <p:spPr>
          <a:xfrm>
            <a:off x="8174335" y="1357935"/>
            <a:ext cx="3096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Equivalent Code in 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FCCCAD-2D3B-0374-1766-AE80A9D8BFED}"/>
              </a:ext>
            </a:extLst>
          </p:cNvPr>
          <p:cNvSpPr txBox="1"/>
          <p:nvPr/>
        </p:nvSpPr>
        <p:spPr>
          <a:xfrm>
            <a:off x="7881943" y="5266951"/>
            <a:ext cx="4070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 = new </a:t>
            </a:r>
            <a:r>
              <a:rPr lang="fr-FR" dirty="0" err="1"/>
              <a:t>LinkedHashMap</a:t>
            </a:r>
            <a:r>
              <a:rPr lang="fr-FR" dirty="0"/>
              <a:t>&lt;</a:t>
            </a:r>
            <a:r>
              <a:rPr lang="fr-FR" dirty="0" err="1"/>
              <a:t>String,Object</a:t>
            </a:r>
            <a:r>
              <a:rPr lang="fr-FR" dirty="0"/>
              <a:t>&gt;()</a:t>
            </a:r>
          </a:p>
          <a:p>
            <a:r>
              <a:rPr lang="fr-FR" dirty="0"/>
              <a:t>...  (!= </a:t>
            </a:r>
            <a:r>
              <a:rPr lang="fr-FR" dirty="0" err="1"/>
              <a:t>HashMap</a:t>
            </a:r>
            <a:r>
              <a:rPr lang="fr-FR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579D2-A7EA-3EE8-47EB-393DF47F8E21}"/>
              </a:ext>
            </a:extLst>
          </p:cNvPr>
          <p:cNvSpPr txBox="1"/>
          <p:nvPr/>
        </p:nvSpPr>
        <p:spPr>
          <a:xfrm>
            <a:off x="7911246" y="2181718"/>
            <a:ext cx="11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a.keySet</a:t>
            </a:r>
            <a:r>
              <a:rPr lang="fr-FR" dirty="0"/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4C87C5-4766-6EE9-B8E2-24219872121A}"/>
              </a:ext>
            </a:extLst>
          </p:cNvPr>
          <p:cNvSpPr txBox="1"/>
          <p:nvPr/>
        </p:nvSpPr>
        <p:spPr>
          <a:xfrm>
            <a:off x="7911246" y="3288711"/>
            <a:ext cx="11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a.entries</a:t>
            </a:r>
            <a:r>
              <a:rPr lang="fr-FR" dirty="0"/>
              <a:t>()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1AC770-CE9A-6EBB-2988-B0ECF77519B7}"/>
              </a:ext>
            </a:extLst>
          </p:cNvPr>
          <p:cNvSpPr/>
          <p:nvPr/>
        </p:nvSpPr>
        <p:spPr>
          <a:xfrm rot="17352725">
            <a:off x="-630844" y="1711291"/>
            <a:ext cx="25763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5660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D6793-2C87-A065-12F6-6943B9E2F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3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Notice, can use real "new </a:t>
            </a:r>
            <a:r>
              <a:rPr lang="fr-FR" dirty="0" err="1"/>
              <a:t>Map</a:t>
            </a:r>
            <a:r>
              <a:rPr lang="fr-FR" dirty="0"/>
              <a:t>" in JavaScript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21E5B-B121-1326-5A02-F7FC26376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566" y="1799586"/>
            <a:ext cx="3582262" cy="36507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0931EE-82FF-773B-51B4-E18742E49B18}"/>
              </a:ext>
            </a:extLst>
          </p:cNvPr>
          <p:cNvSpPr/>
          <p:nvPr/>
        </p:nvSpPr>
        <p:spPr>
          <a:xfrm rot="17352725">
            <a:off x="-630844" y="1711291"/>
            <a:ext cx="25763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61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/>
              <a:t>JavaScript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C1BD4-2132-E551-9540-0847B1BC8AFF}"/>
              </a:ext>
            </a:extLst>
          </p:cNvPr>
          <p:cNvSpPr txBox="1"/>
          <p:nvPr/>
        </p:nvSpPr>
        <p:spPr>
          <a:xfrm>
            <a:off x="4929555" y="1963615"/>
            <a:ext cx="2244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Java  Script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89E4ED4-D5A6-B8D7-49C3-821079C2C15C}"/>
              </a:ext>
            </a:extLst>
          </p:cNvPr>
          <p:cNvSpPr/>
          <p:nvPr/>
        </p:nvSpPr>
        <p:spPr>
          <a:xfrm rot="2338132">
            <a:off x="4981553" y="2592902"/>
            <a:ext cx="278714" cy="8177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0D06614-D6F5-4B8F-770C-9FEC4F8E93E3}"/>
              </a:ext>
            </a:extLst>
          </p:cNvPr>
          <p:cNvSpPr/>
          <p:nvPr/>
        </p:nvSpPr>
        <p:spPr>
          <a:xfrm rot="19184785">
            <a:off x="6708998" y="2582043"/>
            <a:ext cx="278714" cy="8177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5CE21-6D7F-9AFC-D3B6-0E1493A35471}"/>
              </a:ext>
            </a:extLst>
          </p:cNvPr>
          <p:cNvSpPr txBox="1"/>
          <p:nvPr/>
        </p:nvSpPr>
        <p:spPr>
          <a:xfrm>
            <a:off x="1191314" y="3490517"/>
            <a:ext cx="4726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Syntax</a:t>
            </a:r>
            <a:r>
              <a:rPr lang="fr-FR" sz="2800" dirty="0"/>
              <a:t> </a:t>
            </a:r>
            <a:r>
              <a:rPr lang="fr-FR" sz="2800" dirty="0" err="1"/>
              <a:t>inspired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"Java"</a:t>
            </a:r>
          </a:p>
          <a:p>
            <a:r>
              <a:rPr lang="fr-FR" sz="2800" dirty="0"/>
              <a:t>(</a:t>
            </a:r>
            <a:r>
              <a:rPr lang="fr-FR" sz="2800" dirty="0" err="1"/>
              <a:t>itself</a:t>
            </a:r>
            <a:r>
              <a:rPr lang="fr-FR" sz="2800" dirty="0"/>
              <a:t> </a:t>
            </a:r>
            <a:r>
              <a:rPr lang="fr-FR" sz="2800" dirty="0" err="1"/>
              <a:t>inspired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"C", "C++")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8F6056-9A2F-F6F9-A74C-CC3F5C528012}"/>
              </a:ext>
            </a:extLst>
          </p:cNvPr>
          <p:cNvSpPr txBox="1"/>
          <p:nvPr/>
        </p:nvSpPr>
        <p:spPr>
          <a:xfrm>
            <a:off x="6718745" y="3490517"/>
            <a:ext cx="525573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untyped</a:t>
            </a:r>
            <a:r>
              <a:rPr lang="fr-FR" sz="2800" dirty="0"/>
              <a:t> at compile-time,</a:t>
            </a:r>
          </a:p>
          <a:p>
            <a:r>
              <a:rPr lang="fr-FR" sz="2800" b="1" dirty="0" err="1"/>
              <a:t>interpreted</a:t>
            </a:r>
            <a:r>
              <a:rPr lang="fr-FR" sz="2800" b="1" dirty="0"/>
              <a:t> at runtime</a:t>
            </a:r>
            <a:r>
              <a:rPr lang="fr-FR" sz="2800" dirty="0"/>
              <a:t> </a:t>
            </a:r>
          </a:p>
          <a:p>
            <a:r>
              <a:rPr lang="fr-FR" sz="2800" dirty="0"/>
              <a:t>like "script" </a:t>
            </a:r>
            <a:r>
              <a:rPr lang="fr-FR" sz="2800" dirty="0" err="1"/>
              <a:t>shells</a:t>
            </a:r>
            <a:r>
              <a:rPr lang="fr-FR" sz="2800" dirty="0"/>
              <a:t>.</a:t>
            </a:r>
          </a:p>
          <a:p>
            <a:endParaRPr lang="fr-FR" sz="2800" dirty="0"/>
          </a:p>
          <a:p>
            <a:r>
              <a:rPr lang="fr-FR" sz="2800" dirty="0" err="1"/>
              <a:t>only</a:t>
            </a:r>
            <a:r>
              <a:rPr lang="fr-FR" sz="2800" dirty="0"/>
              <a:t> "string", "</a:t>
            </a:r>
            <a:r>
              <a:rPr lang="fr-FR" sz="2800" dirty="0" err="1"/>
              <a:t>numeric</a:t>
            </a:r>
            <a:r>
              <a:rPr lang="fr-FR" sz="2800" dirty="0"/>
              <a:t>", </a:t>
            </a:r>
            <a:r>
              <a:rPr lang="fr-FR" sz="2800" dirty="0" err="1"/>
              <a:t>boolean</a:t>
            </a:r>
            <a:r>
              <a:rPr lang="fr-FR" sz="2800" dirty="0"/>
              <a:t>".</a:t>
            </a:r>
          </a:p>
          <a:p>
            <a:r>
              <a:rPr lang="fr-FR" sz="2800" dirty="0"/>
              <a:t>no "class" or type </a:t>
            </a:r>
            <a:r>
              <a:rPr lang="fr-FR" sz="2800" dirty="0" err="1"/>
              <a:t>declarations</a:t>
            </a:r>
            <a:r>
              <a:rPr lang="fr-FR" sz="2800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2529759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Array</a:t>
            </a:r>
            <a:endParaRPr lang="fr-FR" dirty="0"/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BE19707B-3CA3-53A5-87F0-FAAB51526115}"/>
              </a:ext>
            </a:extLst>
          </p:cNvPr>
          <p:cNvSpPr/>
          <p:nvPr/>
        </p:nvSpPr>
        <p:spPr>
          <a:xfrm>
            <a:off x="6631913" y="1085162"/>
            <a:ext cx="633046" cy="25623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8EB33-658E-2424-D583-BF02B7251E0C}"/>
              </a:ext>
            </a:extLst>
          </p:cNvPr>
          <p:cNvSpPr txBox="1"/>
          <p:nvPr/>
        </p:nvSpPr>
        <p:spPr>
          <a:xfrm>
            <a:off x="7832691" y="972063"/>
            <a:ext cx="3096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Equivalent Code in Java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897E1A-61BF-1C94-654B-8E3ACD0F2BF7}"/>
              </a:ext>
            </a:extLst>
          </p:cNvPr>
          <p:cNvSpPr txBox="1"/>
          <p:nvPr/>
        </p:nvSpPr>
        <p:spPr>
          <a:xfrm>
            <a:off x="7872883" y="1606629"/>
            <a:ext cx="4364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arr</a:t>
            </a:r>
            <a:r>
              <a:rPr lang="fr-FR" sz="2000" dirty="0"/>
              <a:t> = new </a:t>
            </a:r>
            <a:r>
              <a:rPr lang="fr-FR" sz="2000" dirty="0" err="1"/>
              <a:t>ArrayList</a:t>
            </a:r>
            <a:r>
              <a:rPr lang="fr-FR" sz="2000" dirty="0"/>
              <a:t>&lt;&gt;(</a:t>
            </a:r>
          </a:p>
          <a:p>
            <a:r>
              <a:rPr lang="fr-FR" sz="2000" dirty="0"/>
              <a:t>                         </a:t>
            </a:r>
            <a:r>
              <a:rPr lang="fr-FR" sz="2000" dirty="0" err="1"/>
              <a:t>Arrays.asList</a:t>
            </a:r>
            <a:r>
              <a:rPr lang="fr-FR" sz="2000" dirty="0"/>
              <a:t>(1, 2, 3, 4, 5));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3E9B4A-E7A5-518C-BBE9-E9A65E02AE37}"/>
              </a:ext>
            </a:extLst>
          </p:cNvPr>
          <p:cNvSpPr txBox="1"/>
          <p:nvPr/>
        </p:nvSpPr>
        <p:spPr>
          <a:xfrm>
            <a:off x="7832691" y="3162677"/>
            <a:ext cx="130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a.add</a:t>
            </a:r>
            <a:r>
              <a:rPr lang="fr-FR" sz="2400" dirty="0"/>
              <a:t>(6);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B31064-8367-C898-0AC2-33D25BBAA3FF}"/>
              </a:ext>
            </a:extLst>
          </p:cNvPr>
          <p:cNvSpPr txBox="1"/>
          <p:nvPr/>
        </p:nvSpPr>
        <p:spPr>
          <a:xfrm>
            <a:off x="7832691" y="4934170"/>
            <a:ext cx="2058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a.removeAt</a:t>
            </a:r>
            <a:r>
              <a:rPr lang="fr-FR" sz="2400" dirty="0"/>
              <a:t>(3);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D3D496-EB7D-FBC8-0D72-44C986E20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65" y="1714387"/>
            <a:ext cx="4429005" cy="5082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EDE76A-4FAF-4632-4094-2D44F3A1D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554" y="3003235"/>
            <a:ext cx="2536522" cy="520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0A2450B-EA15-0A13-0AF8-F2208E9C1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554" y="4934170"/>
            <a:ext cx="3383489" cy="4769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4340854-FE3B-EA64-D319-2239140C6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925" y="5444249"/>
            <a:ext cx="2724386" cy="6477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BC7F980-77EB-7F94-72D7-7C4224180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576" y="3743706"/>
            <a:ext cx="2960627" cy="6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40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53D4-1EFE-D84E-A54E-70DB656AD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218"/>
            <a:ext cx="10515600" cy="743578"/>
          </a:xfrm>
        </p:spPr>
        <p:txBody>
          <a:bodyPr/>
          <a:lstStyle/>
          <a:p>
            <a:pPr algn="ctr"/>
            <a:r>
              <a:rPr lang="fr-FR" dirty="0" err="1"/>
              <a:t>Array</a:t>
            </a:r>
            <a:r>
              <a:rPr lang="fr-FR" dirty="0"/>
              <a:t> </a:t>
            </a:r>
            <a:r>
              <a:rPr lang="fr-FR" dirty="0" err="1"/>
              <a:t>operations</a:t>
            </a:r>
            <a:endParaRPr lang="fr-FR" dirty="0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904DAFA6-93CC-806F-8F95-B28748EE320C}"/>
              </a:ext>
            </a:extLst>
          </p:cNvPr>
          <p:cNvSpPr/>
          <p:nvPr/>
        </p:nvSpPr>
        <p:spPr>
          <a:xfrm>
            <a:off x="6641358" y="1259673"/>
            <a:ext cx="633046" cy="25623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49242-99C9-ED2F-C1DA-90FCE72ED246}"/>
              </a:ext>
            </a:extLst>
          </p:cNvPr>
          <p:cNvSpPr txBox="1"/>
          <p:nvPr/>
        </p:nvSpPr>
        <p:spPr>
          <a:xfrm>
            <a:off x="7842136" y="1146574"/>
            <a:ext cx="3096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Equivalent Code in 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D1C3CA-E224-6CA6-B9A0-B8149D68A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45" y="905901"/>
            <a:ext cx="3758084" cy="431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A6CFA3-6E30-F644-0BC1-6B5699B4A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378" y="2074610"/>
            <a:ext cx="3806808" cy="415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1E5AA6-FC62-0DF2-38A6-F306C1616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711" y="2760851"/>
            <a:ext cx="3353091" cy="6668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37F907-E770-1EF6-04A3-211841117DA7}"/>
              </a:ext>
            </a:extLst>
          </p:cNvPr>
          <p:cNvSpPr txBox="1"/>
          <p:nvPr/>
        </p:nvSpPr>
        <p:spPr>
          <a:xfrm>
            <a:off x="7944895" y="2073550"/>
            <a:ext cx="2351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arr.insertAt</a:t>
            </a:r>
            <a:r>
              <a:rPr lang="fr-FR" sz="2000" dirty="0"/>
              <a:t>(3, 1000);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C203F2-AFD0-61AC-69ED-E11465453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378" y="4706311"/>
            <a:ext cx="4806798" cy="8338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F14BA1-A52D-4A20-7814-FB983EA3611E}"/>
              </a:ext>
            </a:extLst>
          </p:cNvPr>
          <p:cNvSpPr txBox="1"/>
          <p:nvPr/>
        </p:nvSpPr>
        <p:spPr>
          <a:xfrm>
            <a:off x="7944896" y="3857696"/>
            <a:ext cx="2083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arr.indexOf</a:t>
            </a:r>
            <a:r>
              <a:rPr lang="fr-FR" sz="2000" dirty="0"/>
              <a:t>(1000);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A4AC5C-436C-C79C-324E-F8502B407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378" y="3857696"/>
            <a:ext cx="3311701" cy="8578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B5C947-FE87-7AE3-63AF-11B54DCF3C64}"/>
              </a:ext>
            </a:extLst>
          </p:cNvPr>
          <p:cNvSpPr txBox="1"/>
          <p:nvPr/>
        </p:nvSpPr>
        <p:spPr>
          <a:xfrm>
            <a:off x="7944896" y="4723117"/>
            <a:ext cx="2531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no simple </a:t>
            </a:r>
            <a:r>
              <a:rPr lang="fr-FR" sz="2000" dirty="0" err="1"/>
              <a:t>equivalent</a:t>
            </a:r>
            <a:r>
              <a:rPr lang="fr-FR" sz="2000" dirty="0"/>
              <a:t> 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5F2F7AC-3B43-B1D6-D982-3F70903B2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8184" y="5894813"/>
            <a:ext cx="4995853" cy="3532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C43532D-17C2-FEAD-D106-AAF8891AD531}"/>
              </a:ext>
            </a:extLst>
          </p:cNvPr>
          <p:cNvSpPr txBox="1"/>
          <p:nvPr/>
        </p:nvSpPr>
        <p:spPr>
          <a:xfrm>
            <a:off x="7944895" y="5842814"/>
            <a:ext cx="1996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arr.remove</a:t>
            </a:r>
            <a:r>
              <a:rPr lang="fr-FR" sz="2000" dirty="0"/>
              <a:t>(1000)</a:t>
            </a:r>
          </a:p>
        </p:txBody>
      </p:sp>
    </p:spTree>
    <p:extLst>
      <p:ext uri="{BB962C8B-B14F-4D97-AF65-F5344CB8AC3E}">
        <p14:creationId xmlns:p14="http://schemas.microsoft.com/office/powerpoint/2010/main" val="1324959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86D6C-F8F8-B06C-4128-0D3AEB49B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802"/>
            <a:ext cx="10515600" cy="639236"/>
          </a:xfrm>
        </p:spPr>
        <p:txBody>
          <a:bodyPr/>
          <a:lstStyle/>
          <a:p>
            <a:pPr algn="ctr"/>
            <a:r>
              <a:rPr lang="fr-FR" dirty="0" err="1"/>
              <a:t>Array</a:t>
            </a:r>
            <a:r>
              <a:rPr lang="fr-FR" dirty="0"/>
              <a:t>  </a:t>
            </a:r>
            <a:r>
              <a:rPr lang="fr-FR" dirty="0" err="1"/>
              <a:t>Functional</a:t>
            </a:r>
            <a:r>
              <a:rPr lang="fr-FR" dirty="0"/>
              <a:t> Operations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65FA8107-F853-CA89-2961-422A1CED5C8D}"/>
              </a:ext>
            </a:extLst>
          </p:cNvPr>
          <p:cNvSpPr/>
          <p:nvPr/>
        </p:nvSpPr>
        <p:spPr>
          <a:xfrm>
            <a:off x="6587363" y="1219423"/>
            <a:ext cx="633046" cy="25623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F3B459-FD10-72B7-1D2F-A3D3E8872BB5}"/>
              </a:ext>
            </a:extLst>
          </p:cNvPr>
          <p:cNvSpPr txBox="1"/>
          <p:nvPr/>
        </p:nvSpPr>
        <p:spPr>
          <a:xfrm>
            <a:off x="7788141" y="1106324"/>
            <a:ext cx="3096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Equivalent Code in Java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C2F43-B0A0-6246-A5F4-B0BF8A48004D}"/>
              </a:ext>
            </a:extLst>
          </p:cNvPr>
          <p:cNvSpPr txBox="1"/>
          <p:nvPr/>
        </p:nvSpPr>
        <p:spPr>
          <a:xfrm>
            <a:off x="7788141" y="2242737"/>
            <a:ext cx="3131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b = </a:t>
            </a:r>
            <a:r>
              <a:rPr lang="fr-FR" sz="2000" dirty="0" err="1"/>
              <a:t>arr.stream</a:t>
            </a:r>
            <a:r>
              <a:rPr lang="fr-FR" sz="2000" dirty="0"/>
              <a:t>()</a:t>
            </a:r>
          </a:p>
          <a:p>
            <a:r>
              <a:rPr lang="fr-FR" sz="2000" dirty="0"/>
              <a:t>      .</a:t>
            </a:r>
            <a:r>
              <a:rPr lang="fr-FR" sz="2000" dirty="0" err="1"/>
              <a:t>filter</a:t>
            </a:r>
            <a:r>
              <a:rPr lang="fr-FR" sz="2000" dirty="0"/>
              <a:t>(x -&gt; x &gt; 3)</a:t>
            </a:r>
          </a:p>
          <a:p>
            <a:r>
              <a:rPr lang="fr-FR" sz="2000" dirty="0"/>
              <a:t>      .</a:t>
            </a:r>
            <a:r>
              <a:rPr lang="fr-FR" sz="2000" dirty="0" err="1"/>
              <a:t>collect</a:t>
            </a:r>
            <a:r>
              <a:rPr lang="fr-FR" sz="2000" dirty="0"/>
              <a:t>(</a:t>
            </a:r>
            <a:r>
              <a:rPr lang="fr-FR" sz="2000" dirty="0" err="1"/>
              <a:t>Collector.toList</a:t>
            </a:r>
            <a:r>
              <a:rPr lang="fr-FR" sz="2000" dirty="0"/>
              <a:t>())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2AF91-2175-7C44-5C0C-1BFB375A4C79}"/>
              </a:ext>
            </a:extLst>
          </p:cNvPr>
          <p:cNvSpPr txBox="1"/>
          <p:nvPr/>
        </p:nvSpPr>
        <p:spPr>
          <a:xfrm>
            <a:off x="7777373" y="3735757"/>
            <a:ext cx="3131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b = </a:t>
            </a:r>
            <a:r>
              <a:rPr lang="fr-FR" sz="2000" dirty="0" err="1"/>
              <a:t>arr.stream</a:t>
            </a:r>
            <a:r>
              <a:rPr lang="fr-FR" sz="2000" dirty="0"/>
              <a:t>()</a:t>
            </a:r>
          </a:p>
          <a:p>
            <a:r>
              <a:rPr lang="fr-FR" sz="2000" dirty="0"/>
              <a:t>      .</a:t>
            </a:r>
            <a:r>
              <a:rPr lang="fr-FR" sz="2000" dirty="0" err="1"/>
              <a:t>map</a:t>
            </a:r>
            <a:r>
              <a:rPr lang="fr-FR" sz="2000" dirty="0"/>
              <a:t>(x -&gt; x*2)</a:t>
            </a:r>
          </a:p>
          <a:p>
            <a:r>
              <a:rPr lang="fr-FR" sz="2000" dirty="0"/>
              <a:t>      .</a:t>
            </a:r>
            <a:r>
              <a:rPr lang="fr-FR" sz="2000" dirty="0" err="1"/>
              <a:t>collect</a:t>
            </a:r>
            <a:r>
              <a:rPr lang="fr-FR" sz="2000" dirty="0"/>
              <a:t>(</a:t>
            </a:r>
            <a:r>
              <a:rPr lang="fr-FR" sz="2000" dirty="0" err="1"/>
              <a:t>Collector.toList</a:t>
            </a:r>
            <a:r>
              <a:rPr lang="fr-FR" sz="2000" dirty="0"/>
              <a:t>())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CB367C-E7CD-CD2C-E774-3C65F503F92C}"/>
              </a:ext>
            </a:extLst>
          </p:cNvPr>
          <p:cNvSpPr txBox="1"/>
          <p:nvPr/>
        </p:nvSpPr>
        <p:spPr>
          <a:xfrm>
            <a:off x="7788141" y="5504809"/>
            <a:ext cx="2970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b = </a:t>
            </a:r>
            <a:r>
              <a:rPr lang="fr-FR" sz="2000" dirty="0" err="1"/>
              <a:t>arr.stream</a:t>
            </a:r>
            <a:r>
              <a:rPr lang="fr-FR" sz="2000" dirty="0"/>
              <a:t>()</a:t>
            </a:r>
          </a:p>
          <a:p>
            <a:r>
              <a:rPr lang="fr-FR" sz="2000" dirty="0"/>
              <a:t>      .</a:t>
            </a:r>
            <a:r>
              <a:rPr lang="fr-FR" sz="2000" dirty="0" err="1"/>
              <a:t>reduce</a:t>
            </a:r>
            <a:r>
              <a:rPr lang="fr-FR" sz="2000" dirty="0"/>
              <a:t>(0,  (</a:t>
            </a:r>
            <a:r>
              <a:rPr lang="fr-FR" sz="2000" dirty="0" err="1"/>
              <a:t>a,b</a:t>
            </a:r>
            <a:r>
              <a:rPr lang="fr-FR" sz="2000" dirty="0"/>
              <a:t>) -&gt; </a:t>
            </a:r>
            <a:r>
              <a:rPr lang="fr-FR" sz="2000" dirty="0" err="1"/>
              <a:t>a+b</a:t>
            </a:r>
            <a:r>
              <a:rPr lang="fr-FR" sz="2000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9A5686-4A21-A8B8-0839-0F88CB40D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45" y="905901"/>
            <a:ext cx="3758084" cy="4312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686D6B-552A-55FC-4A6B-82DF94ED9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716" y="2242737"/>
            <a:ext cx="3758553" cy="9199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2800E4-258C-C5AE-2494-F327258AD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757" y="3941360"/>
            <a:ext cx="3728512" cy="8938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CDC7FB1-4307-0E73-4692-1CA23A370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716" y="5613880"/>
            <a:ext cx="5081857" cy="83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53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BAB9-C508-EE38-EB6D-A3EEEF0C9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Array</a:t>
            </a:r>
            <a:r>
              <a:rPr lang="fr-FR" dirty="0"/>
              <a:t> </a:t>
            </a:r>
            <a:r>
              <a:rPr lang="fr-FR" dirty="0" err="1"/>
              <a:t>Spreading</a:t>
            </a:r>
            <a:r>
              <a:rPr lang="fr-FR" dirty="0"/>
              <a:t> </a:t>
            </a:r>
            <a:r>
              <a:rPr lang="fr-FR" dirty="0" err="1"/>
              <a:t>Operator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58AF9F-EC8C-3CC5-FCEE-D65744960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93" y="3448809"/>
            <a:ext cx="5054119" cy="1409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630B75-AE55-1DFC-59A9-CF9BBE590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793" y="2210637"/>
            <a:ext cx="3976744" cy="68663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8CB23F6-6806-831C-152E-FF42E1518923}"/>
              </a:ext>
            </a:extLst>
          </p:cNvPr>
          <p:cNvSpPr/>
          <p:nvPr/>
        </p:nvSpPr>
        <p:spPr>
          <a:xfrm>
            <a:off x="6013937" y="3587515"/>
            <a:ext cx="949569" cy="5222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BED25F-9978-43C8-E87A-7CE196873C05}"/>
              </a:ext>
            </a:extLst>
          </p:cNvPr>
          <p:cNvSpPr/>
          <p:nvPr/>
        </p:nvSpPr>
        <p:spPr>
          <a:xfrm>
            <a:off x="7025471" y="4324044"/>
            <a:ext cx="1284516" cy="5222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381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662EE-572E-9850-3FFC-8852946C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489"/>
            <a:ext cx="10515600" cy="807670"/>
          </a:xfrm>
        </p:spPr>
        <p:txBody>
          <a:bodyPr/>
          <a:lstStyle/>
          <a:p>
            <a:pPr algn="ctr"/>
            <a:r>
              <a:rPr lang="fr-FR" dirty="0" err="1"/>
              <a:t>Array</a:t>
            </a:r>
            <a:r>
              <a:rPr lang="fr-FR" dirty="0"/>
              <a:t> </a:t>
            </a:r>
            <a:r>
              <a:rPr lang="fr-FR" dirty="0" err="1"/>
              <a:t>Destructuring</a:t>
            </a:r>
            <a:r>
              <a:rPr lang="fr-FR" dirty="0"/>
              <a:t> to Variables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61340-A5EF-FFAA-FBCF-B9F83C81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006" y="2605340"/>
            <a:ext cx="3535054" cy="1862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458770-5C15-66E5-57CE-16174EC41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24" y="1079431"/>
            <a:ext cx="3825529" cy="10044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79F03F-1DE0-E179-8871-72787EED6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753" y="2645533"/>
            <a:ext cx="4386962" cy="3016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DA00B-9CB7-7BC6-342A-FA5D218238A4}"/>
              </a:ext>
            </a:extLst>
          </p:cNvPr>
          <p:cNvSpPr/>
          <p:nvPr/>
        </p:nvSpPr>
        <p:spPr>
          <a:xfrm>
            <a:off x="7448873" y="2649254"/>
            <a:ext cx="1194086" cy="369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B4D7D1-6700-2188-57F0-A503B62A1C13}"/>
              </a:ext>
            </a:extLst>
          </p:cNvPr>
          <p:cNvSpPr/>
          <p:nvPr/>
        </p:nvSpPr>
        <p:spPr>
          <a:xfrm>
            <a:off x="2258933" y="2674307"/>
            <a:ext cx="1974863" cy="3524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53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Functions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EAF99-B006-1E8C-E281-C2EEEC862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946" y="1817270"/>
            <a:ext cx="6746239" cy="32234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6E4B6A-7094-589A-C3E0-3AF27BA9EBAA}"/>
              </a:ext>
            </a:extLst>
          </p:cNvPr>
          <p:cNvSpPr/>
          <p:nvPr/>
        </p:nvSpPr>
        <p:spPr>
          <a:xfrm>
            <a:off x="4260999" y="1836059"/>
            <a:ext cx="5678404" cy="369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714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D4F7-5CBF-619F-6AB0-D79AD1BEB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339"/>
            <a:ext cx="10515600" cy="823964"/>
          </a:xfrm>
        </p:spPr>
        <p:txBody>
          <a:bodyPr/>
          <a:lstStyle/>
          <a:p>
            <a:pPr algn="ctr"/>
            <a:r>
              <a:rPr lang="fr-FR" dirty="0" err="1"/>
              <a:t>Function</a:t>
            </a:r>
            <a:r>
              <a:rPr lang="fr-FR" dirty="0"/>
              <a:t> default </a:t>
            </a:r>
            <a:r>
              <a:rPr lang="fr-FR" dirty="0" err="1"/>
              <a:t>parameter</a:t>
            </a:r>
            <a:r>
              <a:rPr lang="fr-FR" dirty="0"/>
              <a:t>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28035-DD3F-DC19-1FFD-E6D2E9C39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262" y="1683099"/>
            <a:ext cx="7884461" cy="658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BCA7B-DD68-2169-3119-51D7CCB22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796" y="3348190"/>
            <a:ext cx="1118887" cy="932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B4E09E-EF1E-914B-ADE5-DDB007FEB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797" y="4974114"/>
            <a:ext cx="1131570" cy="763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8CAC3E-C016-02D5-7099-AC9A40FF169C}"/>
              </a:ext>
            </a:extLst>
          </p:cNvPr>
          <p:cNvSpPr txBox="1"/>
          <p:nvPr/>
        </p:nvSpPr>
        <p:spPr>
          <a:xfrm>
            <a:off x="4114800" y="3429000"/>
            <a:ext cx="507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parameter</a:t>
            </a:r>
            <a:r>
              <a:rPr lang="fr-FR" dirty="0"/>
              <a:t> "b" =&gt; </a:t>
            </a:r>
            <a:r>
              <a:rPr lang="fr-FR" dirty="0" err="1"/>
              <a:t>using</a:t>
            </a:r>
            <a:r>
              <a:rPr lang="fr-FR" dirty="0"/>
              <a:t> default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2941BC-5144-7E3E-BA8B-BF63A9EC769A}"/>
              </a:ext>
            </a:extLst>
          </p:cNvPr>
          <p:cNvSpPr txBox="1"/>
          <p:nvPr/>
        </p:nvSpPr>
        <p:spPr>
          <a:xfrm>
            <a:off x="4114800" y="4974114"/>
            <a:ext cx="440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explicit </a:t>
            </a:r>
            <a:r>
              <a:rPr lang="fr-FR" dirty="0" err="1"/>
              <a:t>parameter</a:t>
            </a:r>
            <a:r>
              <a:rPr lang="fr-FR" dirty="0"/>
              <a:t> </a:t>
            </a:r>
            <a:r>
              <a:rPr lang="fr-FR" dirty="0" err="1"/>
              <a:t>override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B39D5C-68A1-54C4-D696-DBA353EB74DE}"/>
              </a:ext>
            </a:extLst>
          </p:cNvPr>
          <p:cNvSpPr/>
          <p:nvPr/>
        </p:nvSpPr>
        <p:spPr>
          <a:xfrm>
            <a:off x="5498957" y="1827931"/>
            <a:ext cx="1058418" cy="4252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9246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97568-DD9F-950F-3213-62FE6F3DB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Idiomatic</a:t>
            </a:r>
            <a:r>
              <a:rPr lang="fr-FR" dirty="0"/>
              <a:t> ("Strange") JS Code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default </a:t>
            </a:r>
            <a:r>
              <a:rPr lang="fr-FR" dirty="0" err="1"/>
              <a:t>parameter</a:t>
            </a:r>
            <a:r>
              <a:rPr lang="fr-FR" dirty="0"/>
              <a:t> options </a:t>
            </a:r>
            <a:r>
              <a:rPr lang="fr-FR" dirty="0" err="1"/>
              <a:t>object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9E816A-A5E4-20E2-08B5-2D404C67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92" y="1888575"/>
            <a:ext cx="9931323" cy="1832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F24270-45FA-E8E2-9880-52CAA72B4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982" y="3821659"/>
            <a:ext cx="1581287" cy="292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93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Functions</a:t>
            </a:r>
            <a:r>
              <a:rPr lang="fr-FR" dirty="0"/>
              <a:t> are </a:t>
            </a:r>
            <a:r>
              <a:rPr lang="fr-FR" dirty="0" err="1"/>
              <a:t>Objects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0618F-D2CD-D0E0-C214-033C6BB48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06" y="1077012"/>
            <a:ext cx="6644635" cy="820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C07D9A-C8AE-89A2-0BFF-43BE2ED7A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06" y="2191747"/>
            <a:ext cx="2482573" cy="940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F89B3-3039-81B5-97B7-F6AA7C1D4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785" y="3467512"/>
            <a:ext cx="1520517" cy="8338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D56AC5-51D0-7FA2-5026-6CB9AE389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757" y="4538576"/>
            <a:ext cx="5462813" cy="8206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6372DA-753C-A275-B904-2FE3F3DC0A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168" y="5747420"/>
            <a:ext cx="1202953" cy="8798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E51778-D899-D83E-80EE-6A73AC69C9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1335" y="5806651"/>
            <a:ext cx="2074080" cy="8206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A53B29-5F1B-A00D-7F1B-419137EA165C}"/>
              </a:ext>
            </a:extLst>
          </p:cNvPr>
          <p:cNvSpPr txBox="1"/>
          <p:nvPr/>
        </p:nvSpPr>
        <p:spPr>
          <a:xfrm>
            <a:off x="3913632" y="2245293"/>
            <a:ext cx="576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spreading</a:t>
            </a:r>
            <a:r>
              <a:rPr lang="fr-FR" dirty="0"/>
              <a:t> on "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" ! =&gt; </a:t>
            </a:r>
            <a:r>
              <a:rPr lang="fr-FR" dirty="0" err="1"/>
              <a:t>empty</a:t>
            </a:r>
            <a:r>
              <a:rPr lang="fr-FR" dirty="0"/>
              <a:t> by default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735D57-134C-DFD5-9812-12F77EDF7928}"/>
              </a:ext>
            </a:extLst>
          </p:cNvPr>
          <p:cNvSpPr txBox="1"/>
          <p:nvPr/>
        </p:nvSpPr>
        <p:spPr>
          <a:xfrm>
            <a:off x="3913632" y="3467512"/>
            <a:ext cx="3521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to "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9C66CE-1D09-E190-156A-FCE80A91741C}"/>
              </a:ext>
            </a:extLst>
          </p:cNvPr>
          <p:cNvSpPr txBox="1"/>
          <p:nvPr/>
        </p:nvSpPr>
        <p:spPr>
          <a:xfrm>
            <a:off x="6182214" y="4625717"/>
            <a:ext cx="5405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displaying</a:t>
            </a:r>
            <a:r>
              <a:rPr lang="fr-FR" dirty="0"/>
              <a:t> "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",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show source code</a:t>
            </a:r>
            <a:br>
              <a:rPr lang="fr-FR" dirty="0"/>
            </a:br>
            <a:r>
              <a:rPr lang="fr-FR" dirty="0"/>
              <a:t> (no </a:t>
            </a:r>
            <a:r>
              <a:rPr lang="fr-FR" dirty="0" err="1"/>
              <a:t>fields</a:t>
            </a:r>
            <a:r>
              <a:rPr lang="fr-FR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3F28B0-E2D1-8C0E-8F82-47637D70918D}"/>
              </a:ext>
            </a:extLst>
          </p:cNvPr>
          <p:cNvSpPr txBox="1"/>
          <p:nvPr/>
        </p:nvSpPr>
        <p:spPr>
          <a:xfrm>
            <a:off x="1888302" y="6008903"/>
            <a:ext cx="3502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"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"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70A9EC-CC63-779C-6D8E-C22FF5341F39}"/>
              </a:ext>
            </a:extLst>
          </p:cNvPr>
          <p:cNvSpPr txBox="1"/>
          <p:nvPr/>
        </p:nvSpPr>
        <p:spPr>
          <a:xfrm>
            <a:off x="8813467" y="5893792"/>
            <a:ext cx="29143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spreading</a:t>
            </a:r>
            <a:endParaRPr lang="fr-FR" dirty="0"/>
          </a:p>
          <a:p>
            <a:r>
              <a:rPr lang="fr-FR" dirty="0"/>
              <a:t> ... all like </a:t>
            </a:r>
            <a:r>
              <a:rPr lang="fr-FR" dirty="0" err="1"/>
              <a:t>object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589953-9957-8EAF-E92C-3E7C87BFBE80}"/>
              </a:ext>
            </a:extLst>
          </p:cNvPr>
          <p:cNvSpPr/>
          <p:nvPr/>
        </p:nvSpPr>
        <p:spPr>
          <a:xfrm>
            <a:off x="1504792" y="2245520"/>
            <a:ext cx="1241287" cy="369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36ECDE-8C28-4799-8F47-FF8FFBEED53E}"/>
              </a:ext>
            </a:extLst>
          </p:cNvPr>
          <p:cNvSpPr/>
          <p:nvPr/>
        </p:nvSpPr>
        <p:spPr>
          <a:xfrm>
            <a:off x="698951" y="3495307"/>
            <a:ext cx="1241287" cy="369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4545EE-8A28-8374-DEF1-F841964F945B}"/>
              </a:ext>
            </a:extLst>
          </p:cNvPr>
          <p:cNvSpPr/>
          <p:nvPr/>
        </p:nvSpPr>
        <p:spPr>
          <a:xfrm>
            <a:off x="7358375" y="5825592"/>
            <a:ext cx="1115483" cy="369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1190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7CC2B-790B-6336-5F96-13E26D10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801"/>
            <a:ext cx="10515600" cy="977103"/>
          </a:xfrm>
        </p:spPr>
        <p:txBody>
          <a:bodyPr/>
          <a:lstStyle/>
          <a:p>
            <a:pPr algn="ctr"/>
            <a:r>
              <a:rPr lang="fr-FR" dirty="0" err="1"/>
              <a:t>Function</a:t>
            </a:r>
            <a:r>
              <a:rPr lang="fr-FR" dirty="0"/>
              <a:t>  &lt;-&gt;  String source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66B73-A757-B044-C2F0-38E306550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981" y="1687720"/>
            <a:ext cx="6302038" cy="846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09A38F-6EAD-3D5A-FF39-E94D6995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399" y="3077605"/>
            <a:ext cx="5286401" cy="35273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ABBA66-CACF-069F-F60B-832499248922}"/>
              </a:ext>
            </a:extLst>
          </p:cNvPr>
          <p:cNvSpPr/>
          <p:nvPr/>
        </p:nvSpPr>
        <p:spPr>
          <a:xfrm>
            <a:off x="5306921" y="1679149"/>
            <a:ext cx="1494711" cy="369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346415-02D4-D259-E887-7411EB1EA2FD}"/>
              </a:ext>
            </a:extLst>
          </p:cNvPr>
          <p:cNvSpPr/>
          <p:nvPr/>
        </p:nvSpPr>
        <p:spPr>
          <a:xfrm>
            <a:off x="3198373" y="4017341"/>
            <a:ext cx="3797413" cy="369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2059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1084384"/>
          </a:xfrm>
        </p:spPr>
        <p:txBody>
          <a:bodyPr/>
          <a:lstStyle/>
          <a:p>
            <a:pPr algn="ctr"/>
            <a:r>
              <a:rPr lang="fr-FR" dirty="0"/>
              <a:t>Birth of JavaScript : 1995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29215-07E3-51AB-AFFC-07262A138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11" y="1380959"/>
            <a:ext cx="2195872" cy="6119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9505EE-ECB7-33E9-ABF0-EF53F0F56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16" y="1380960"/>
            <a:ext cx="8898484" cy="500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20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/>
              <a:t>Arrow (Lambda) </a:t>
            </a:r>
            <a:r>
              <a:rPr lang="fr-FR" dirty="0" err="1"/>
              <a:t>Function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C1D2B-1204-9615-2D3B-31C35FF1E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46" y="1780419"/>
            <a:ext cx="7082785" cy="3627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C839AA-F0EB-FF45-F2C4-AADF91E1098A}"/>
              </a:ext>
            </a:extLst>
          </p:cNvPr>
          <p:cNvSpPr txBox="1"/>
          <p:nvPr/>
        </p:nvSpPr>
        <p:spPr>
          <a:xfrm>
            <a:off x="8558591" y="1848152"/>
            <a:ext cx="310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arrow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code block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D96EF-5F54-758D-B8BA-DBBDFE2D7F89}"/>
              </a:ext>
            </a:extLst>
          </p:cNvPr>
          <p:cNvSpPr txBox="1"/>
          <p:nvPr/>
        </p:nvSpPr>
        <p:spPr>
          <a:xfrm>
            <a:off x="8473924" y="3858380"/>
            <a:ext cx="3100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arrow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expression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554714-F030-6829-4E29-B722DDF0F083}"/>
              </a:ext>
            </a:extLst>
          </p:cNvPr>
          <p:cNvSpPr/>
          <p:nvPr/>
        </p:nvSpPr>
        <p:spPr>
          <a:xfrm>
            <a:off x="2526143" y="1879694"/>
            <a:ext cx="5261288" cy="3007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40A6B0-924E-AD3A-1C9D-0F59F8FEEB7C}"/>
              </a:ext>
            </a:extLst>
          </p:cNvPr>
          <p:cNvSpPr/>
          <p:nvPr/>
        </p:nvSpPr>
        <p:spPr>
          <a:xfrm>
            <a:off x="2956142" y="3901858"/>
            <a:ext cx="1597069" cy="3007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200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1418492"/>
          </a:xfrm>
        </p:spPr>
        <p:txBody>
          <a:bodyPr/>
          <a:lstStyle/>
          <a:p>
            <a:pPr algn="ctr"/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as </a:t>
            </a:r>
            <a:r>
              <a:rPr lang="fr-FR" dirty="0" err="1"/>
              <a:t>field</a:t>
            </a:r>
            <a:r>
              <a:rPr lang="fr-FR" dirty="0"/>
              <a:t> ~ </a:t>
            </a:r>
            <a:r>
              <a:rPr lang="fr-FR" dirty="0" err="1"/>
              <a:t>method</a:t>
            </a:r>
            <a:r>
              <a:rPr lang="fr-FR" dirty="0"/>
              <a:t> ?</a:t>
            </a:r>
            <a:br>
              <a:rPr lang="fr-FR" dirty="0"/>
            </a:br>
            <a:r>
              <a:rPr lang="fr-FR" dirty="0" err="1"/>
              <a:t>this</a:t>
            </a:r>
            <a:r>
              <a:rPr lang="fr-FR" dirty="0"/>
              <a:t> = 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3CC4D-9349-65DE-DB01-407EDF4A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493" y="2484415"/>
            <a:ext cx="8620219" cy="2252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2292F4-A0F3-160E-5E91-DB4B060C1CF6}"/>
              </a:ext>
            </a:extLst>
          </p:cNvPr>
          <p:cNvSpPr/>
          <p:nvPr/>
        </p:nvSpPr>
        <p:spPr>
          <a:xfrm>
            <a:off x="6511028" y="2599151"/>
            <a:ext cx="635071" cy="2882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88719B-DECF-AF1C-1BC8-52348434A493}"/>
              </a:ext>
            </a:extLst>
          </p:cNvPr>
          <p:cNvSpPr/>
          <p:nvPr/>
        </p:nvSpPr>
        <p:spPr>
          <a:xfrm>
            <a:off x="3968244" y="3356975"/>
            <a:ext cx="2127756" cy="3132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423E8B-7B46-B20A-7F81-80FA79A37A9F}"/>
              </a:ext>
            </a:extLst>
          </p:cNvPr>
          <p:cNvSpPr/>
          <p:nvPr/>
        </p:nvSpPr>
        <p:spPr>
          <a:xfrm>
            <a:off x="2227127" y="4108537"/>
            <a:ext cx="998326" cy="2944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29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/>
              <a:t>"</a:t>
            </a:r>
            <a:r>
              <a:rPr lang="fr-FR" dirty="0" err="1"/>
              <a:t>this</a:t>
            </a:r>
            <a:r>
              <a:rPr lang="fr-FR" dirty="0"/>
              <a:t>" </a:t>
            </a:r>
            <a:r>
              <a:rPr lang="fr-FR" dirty="0" err="1"/>
              <a:t>bounded</a:t>
            </a:r>
            <a:r>
              <a:rPr lang="fr-FR" dirty="0"/>
              <a:t> to </a:t>
            </a:r>
            <a:r>
              <a:rPr lang="fr-FR" dirty="0" err="1"/>
              <a:t>function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F677C-5105-940E-042D-920DC3E23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311" y="2017486"/>
            <a:ext cx="5042709" cy="24012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E2F82E-64F9-9EEC-37D4-87C7B6B90770}"/>
              </a:ext>
            </a:extLst>
          </p:cNvPr>
          <p:cNvSpPr/>
          <p:nvPr/>
        </p:nvSpPr>
        <p:spPr>
          <a:xfrm>
            <a:off x="6761548" y="2136233"/>
            <a:ext cx="1556472" cy="369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7449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Function</a:t>
            </a:r>
            <a:r>
              <a:rPr lang="fr-FR" dirty="0"/>
              <a:t> as "Class" </a:t>
            </a:r>
            <a:r>
              <a:rPr lang="fr-FR" dirty="0" err="1"/>
              <a:t>Constructor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02B82-C7B9-D3C9-5701-75CDAAB1C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02" y="2019719"/>
            <a:ext cx="9508478" cy="32204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745124-AC82-77D3-E254-ECB226611B66}"/>
              </a:ext>
            </a:extLst>
          </p:cNvPr>
          <p:cNvSpPr/>
          <p:nvPr/>
        </p:nvSpPr>
        <p:spPr>
          <a:xfrm>
            <a:off x="2440069" y="2136233"/>
            <a:ext cx="3728999" cy="369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E44E56-5ECF-07C6-8E0A-997267BBC000}"/>
              </a:ext>
            </a:extLst>
          </p:cNvPr>
          <p:cNvSpPr/>
          <p:nvPr/>
        </p:nvSpPr>
        <p:spPr>
          <a:xfrm>
            <a:off x="3229209" y="3125789"/>
            <a:ext cx="2770758" cy="369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48802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/>
              <a:t>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2D835-46AF-7242-BC6D-78988FC91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382" y="1773535"/>
            <a:ext cx="7904974" cy="3144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AE3B67-22E1-9C8E-3503-C7831A5652F0}"/>
              </a:ext>
            </a:extLst>
          </p:cNvPr>
          <p:cNvSpPr txBox="1"/>
          <p:nvPr/>
        </p:nvSpPr>
        <p:spPr>
          <a:xfrm>
            <a:off x="552659" y="1149843"/>
            <a:ext cx="943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adding</a:t>
            </a:r>
            <a:r>
              <a:rPr lang="fr-FR" sz="2000" dirty="0"/>
              <a:t> </a:t>
            </a:r>
            <a:r>
              <a:rPr lang="fr-FR" sz="2000" dirty="0" err="1"/>
              <a:t>field</a:t>
            </a:r>
            <a:r>
              <a:rPr lang="fr-FR" sz="2000" dirty="0"/>
              <a:t> (</a:t>
            </a:r>
            <a:r>
              <a:rPr lang="fr-FR" sz="2000" dirty="0" err="1"/>
              <a:t>property</a:t>
            </a:r>
            <a:r>
              <a:rPr lang="fr-FR" sz="2000" dirty="0"/>
              <a:t> / </a:t>
            </a:r>
            <a:r>
              <a:rPr lang="fr-FR" sz="2000" dirty="0" err="1"/>
              <a:t>method</a:t>
            </a:r>
            <a:r>
              <a:rPr lang="fr-FR" sz="2000" dirty="0"/>
              <a:t>) to </a:t>
            </a:r>
            <a:r>
              <a:rPr lang="fr-FR" sz="2000" dirty="0" err="1"/>
              <a:t>object</a:t>
            </a:r>
            <a:r>
              <a:rPr lang="fr-FR" sz="2000" dirty="0"/>
              <a:t> prototype =&gt;  </a:t>
            </a:r>
            <a:r>
              <a:rPr lang="fr-FR" sz="2000" dirty="0" err="1"/>
              <a:t>adding</a:t>
            </a:r>
            <a:r>
              <a:rPr lang="fr-FR" sz="2000" dirty="0"/>
              <a:t> to all </a:t>
            </a:r>
            <a:r>
              <a:rPr lang="fr-FR" sz="2000" dirty="0" err="1"/>
              <a:t>impacted</a:t>
            </a:r>
            <a:r>
              <a:rPr lang="fr-FR" sz="2000" dirty="0"/>
              <a:t> instances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24CF1E-97FA-2D68-7A7D-97C8A5F68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382" y="5141997"/>
            <a:ext cx="4334128" cy="16104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5358A3-EE38-545D-F0F6-3B93C6356D4C}"/>
              </a:ext>
            </a:extLst>
          </p:cNvPr>
          <p:cNvSpPr/>
          <p:nvPr/>
        </p:nvSpPr>
        <p:spPr>
          <a:xfrm>
            <a:off x="4028272" y="1853852"/>
            <a:ext cx="3099038" cy="2699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0F9998-898C-BF92-3A6A-6081BCD21434}"/>
              </a:ext>
            </a:extLst>
          </p:cNvPr>
          <p:cNvSpPr/>
          <p:nvPr/>
        </p:nvSpPr>
        <p:spPr>
          <a:xfrm>
            <a:off x="2577855" y="3429000"/>
            <a:ext cx="904381" cy="2860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32CFF6-592F-0B0D-74C8-0F6BE128B18D}"/>
              </a:ext>
            </a:extLst>
          </p:cNvPr>
          <p:cNvSpPr/>
          <p:nvPr/>
        </p:nvSpPr>
        <p:spPr>
          <a:xfrm>
            <a:off x="4053324" y="5217090"/>
            <a:ext cx="1790068" cy="2938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9122D5-B2B6-6942-0615-4360AB075CFC}"/>
              </a:ext>
            </a:extLst>
          </p:cNvPr>
          <p:cNvSpPr/>
          <p:nvPr/>
        </p:nvSpPr>
        <p:spPr>
          <a:xfrm>
            <a:off x="2605991" y="6064685"/>
            <a:ext cx="300047" cy="2734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8141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7"/>
            <a:ext cx="10515600" cy="1225899"/>
          </a:xfrm>
        </p:spPr>
        <p:txBody>
          <a:bodyPr/>
          <a:lstStyle/>
          <a:p>
            <a:pPr algn="ctr"/>
            <a:r>
              <a:rPr lang="fr-FR" dirty="0" err="1"/>
              <a:t>emulated</a:t>
            </a:r>
            <a:r>
              <a:rPr lang="fr-FR" dirty="0"/>
              <a:t> class </a:t>
            </a:r>
            <a:r>
              <a:rPr lang="fr-FR" dirty="0" err="1"/>
              <a:t>with</a:t>
            </a:r>
            <a:r>
              <a:rPr lang="fr-FR" dirty="0"/>
              <a:t> Prototype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before</a:t>
            </a:r>
            <a:r>
              <a:rPr lang="fr-FR" dirty="0"/>
              <a:t> EcmaScript2015)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88644F-7962-C8BC-4010-3CE9B408F179}"/>
              </a:ext>
            </a:extLst>
          </p:cNvPr>
          <p:cNvSpPr txBox="1"/>
          <p:nvPr/>
        </p:nvSpPr>
        <p:spPr>
          <a:xfrm>
            <a:off x="2396532" y="2225709"/>
            <a:ext cx="722383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using</a:t>
            </a:r>
            <a:r>
              <a:rPr lang="fr-FR" sz="2000" dirty="0"/>
              <a:t> </a:t>
            </a:r>
            <a:r>
              <a:rPr lang="fr-FR" sz="2000" dirty="0" err="1"/>
              <a:t>Typescript</a:t>
            </a:r>
            <a:r>
              <a:rPr lang="fr-FR" sz="2000" dirty="0"/>
              <a:t>  (transpiler to JavaScript)</a:t>
            </a:r>
          </a:p>
          <a:p>
            <a:endParaRPr lang="fr-FR" sz="2000" dirty="0"/>
          </a:p>
          <a:p>
            <a:r>
              <a:rPr lang="fr-FR" sz="2000" dirty="0"/>
              <a:t>class are </a:t>
            </a:r>
            <a:r>
              <a:rPr lang="fr-FR" sz="2000" dirty="0" err="1"/>
              <a:t>emulated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prototype </a:t>
            </a:r>
            <a:r>
              <a:rPr lang="fr-FR" sz="2000" dirty="0" err="1"/>
              <a:t>before</a:t>
            </a:r>
            <a:r>
              <a:rPr lang="fr-FR" sz="2000" dirty="0"/>
              <a:t> EcmaScript2015</a:t>
            </a:r>
          </a:p>
          <a:p>
            <a:endParaRPr lang="fr-FR" sz="2000" dirty="0"/>
          </a:p>
          <a:p>
            <a:r>
              <a:rPr lang="fr-FR" sz="2000" dirty="0"/>
              <a:t>looks like class </a:t>
            </a:r>
            <a:r>
              <a:rPr lang="fr-FR" sz="2000" dirty="0" err="1"/>
              <a:t>after</a:t>
            </a:r>
            <a:r>
              <a:rPr lang="fr-FR" sz="2000" dirty="0"/>
              <a:t> ( but </a:t>
            </a:r>
            <a:r>
              <a:rPr lang="fr-FR" sz="2000" dirty="0" err="1"/>
              <a:t>internally</a:t>
            </a:r>
            <a:r>
              <a:rPr lang="fr-FR" sz="2000" dirty="0"/>
              <a:t>, </a:t>
            </a:r>
            <a:r>
              <a:rPr lang="fr-FR" sz="2000" dirty="0" err="1"/>
              <a:t>still</a:t>
            </a:r>
            <a:r>
              <a:rPr lang="fr-FR" sz="2000" dirty="0"/>
              <a:t> mutable prototype </a:t>
            </a:r>
            <a:r>
              <a:rPr lang="fr-FR" sz="2000" dirty="0" err="1"/>
              <a:t>obects</a:t>
            </a:r>
            <a:r>
              <a:rPr lang="fr-FR" sz="2000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53452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F6E29-2FCF-20AE-E440-0F9C0036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48"/>
            <a:ext cx="10515600" cy="921064"/>
          </a:xfrm>
        </p:spPr>
        <p:txBody>
          <a:bodyPr/>
          <a:lstStyle/>
          <a:p>
            <a:pPr algn="ctr"/>
            <a:r>
              <a:rPr lang="fr-FR" dirty="0"/>
              <a:t>Class  in JavaScript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E03FC-4B83-AF66-0909-3B667B2A9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0" y="1934144"/>
            <a:ext cx="2872006" cy="813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A1509D-58FF-B8BB-4B96-0F33C54EF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70" y="3429000"/>
            <a:ext cx="2554574" cy="772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09EC93-4EDF-4E39-203C-1337F194B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60" y="4815673"/>
            <a:ext cx="4829498" cy="8674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129838-E710-2C1B-D57B-42C31C1573EC}"/>
              </a:ext>
            </a:extLst>
          </p:cNvPr>
          <p:cNvSpPr txBox="1"/>
          <p:nvPr/>
        </p:nvSpPr>
        <p:spPr>
          <a:xfrm>
            <a:off x="4737798" y="1984551"/>
            <a:ext cx="345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define</a:t>
            </a:r>
            <a:r>
              <a:rPr lang="fr-FR" dirty="0"/>
              <a:t> a class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F6E83-2705-38CE-B251-4A6482C738E3}"/>
              </a:ext>
            </a:extLst>
          </p:cNvPr>
          <p:cNvSpPr txBox="1"/>
          <p:nvPr/>
        </p:nvSpPr>
        <p:spPr>
          <a:xfrm>
            <a:off x="8013560" y="3630759"/>
            <a:ext cx="345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display class source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69BF0C-66FD-E077-8C7A-D480B9857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136" y="3461602"/>
            <a:ext cx="2683512" cy="7728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CCA4D3-4041-B5FA-4C6E-2BAD6117FD1C}"/>
              </a:ext>
            </a:extLst>
          </p:cNvPr>
          <p:cNvSpPr txBox="1"/>
          <p:nvPr/>
        </p:nvSpPr>
        <p:spPr>
          <a:xfrm>
            <a:off x="6754167" y="4991494"/>
            <a:ext cx="3456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new </a:t>
            </a:r>
            <a:r>
              <a:rPr lang="fr-FR" dirty="0" err="1"/>
              <a:t>object</a:t>
            </a:r>
            <a:r>
              <a:rPr lang="fr-FR" dirty="0"/>
              <a:t> </a:t>
            </a:r>
          </a:p>
          <a:p>
            <a:r>
              <a:rPr lang="fr-FR" dirty="0"/>
              <a:t>(no </a:t>
            </a:r>
            <a:r>
              <a:rPr lang="fr-FR" dirty="0" err="1"/>
              <a:t>constructor</a:t>
            </a:r>
            <a:r>
              <a:rPr lang="fr-FR" dirty="0"/>
              <a:t> </a:t>
            </a:r>
            <a:r>
              <a:rPr lang="fr-FR" dirty="0" err="1"/>
              <a:t>yet</a:t>
            </a:r>
            <a:r>
              <a:rPr lang="fr-FR" dirty="0"/>
              <a:t>, default)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AF92AA-08D5-5A88-75E3-4597C5A346ED}"/>
              </a:ext>
            </a:extLst>
          </p:cNvPr>
          <p:cNvSpPr/>
          <p:nvPr/>
        </p:nvSpPr>
        <p:spPr>
          <a:xfrm>
            <a:off x="1266282" y="1984551"/>
            <a:ext cx="2316162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495210-B1E1-98BE-C4F7-2D91FD8516C2}"/>
              </a:ext>
            </a:extLst>
          </p:cNvPr>
          <p:cNvSpPr/>
          <p:nvPr/>
        </p:nvSpPr>
        <p:spPr>
          <a:xfrm>
            <a:off x="1886321" y="4882972"/>
            <a:ext cx="1025980" cy="2965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96794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7289A-B594-8DCC-A50A-6BD9E4708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8650"/>
          </a:xfrm>
        </p:spPr>
        <p:txBody>
          <a:bodyPr/>
          <a:lstStyle/>
          <a:p>
            <a:pPr algn="ctr"/>
            <a:r>
              <a:rPr lang="fr-FR" dirty="0"/>
              <a:t>Class </a:t>
            </a:r>
            <a:r>
              <a:rPr lang="fr-FR" dirty="0" err="1"/>
              <a:t>constructor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04910-6B47-B664-3666-C35AAEB66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39" y="1690688"/>
            <a:ext cx="5147819" cy="947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0A8E31-362F-CA1D-93AF-DF1DFC1C6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539" y="3429000"/>
            <a:ext cx="2271632" cy="822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4DA693-DA91-071D-52D9-5A829D283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404" y="4926133"/>
            <a:ext cx="2331922" cy="693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FF2405-560B-5667-FF44-FF88D3BD4B39}"/>
              </a:ext>
            </a:extLst>
          </p:cNvPr>
          <p:cNvSpPr txBox="1"/>
          <p:nvPr/>
        </p:nvSpPr>
        <p:spPr>
          <a:xfrm>
            <a:off x="5240549" y="5023524"/>
            <a:ext cx="5046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</a:t>
            </a:r>
            <a:r>
              <a:rPr lang="fr-FR" dirty="0" err="1"/>
              <a:t>forget</a:t>
            </a:r>
            <a:r>
              <a:rPr lang="fr-FR" dirty="0"/>
              <a:t> to </a:t>
            </a:r>
            <a:r>
              <a:rPr lang="fr-FR" dirty="0" err="1"/>
              <a:t>pass</a:t>
            </a:r>
            <a:r>
              <a:rPr lang="fr-FR" dirty="0"/>
              <a:t> argument to </a:t>
            </a:r>
            <a:r>
              <a:rPr lang="fr-FR" dirty="0" err="1"/>
              <a:t>constructor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!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undefined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776A2E-FDD8-DEA3-88AA-271CDD3EA2BF}"/>
              </a:ext>
            </a:extLst>
          </p:cNvPr>
          <p:cNvSpPr txBox="1"/>
          <p:nvPr/>
        </p:nvSpPr>
        <p:spPr>
          <a:xfrm>
            <a:off x="5240548" y="3429000"/>
            <a:ext cx="208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new call </a:t>
            </a:r>
            <a:r>
              <a:rPr lang="fr-FR" dirty="0" err="1"/>
              <a:t>constructor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1B3886-AF24-41E2-8F9A-2CF90A5996AB}"/>
              </a:ext>
            </a:extLst>
          </p:cNvPr>
          <p:cNvSpPr/>
          <p:nvPr/>
        </p:nvSpPr>
        <p:spPr>
          <a:xfrm>
            <a:off x="2863352" y="2017252"/>
            <a:ext cx="4286006" cy="3376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310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7B85-4800-B52F-7F45-B153F53C5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846"/>
            <a:ext cx="10515600" cy="674879"/>
          </a:xfrm>
        </p:spPr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field</a:t>
            </a:r>
            <a:r>
              <a:rPr lang="fr-FR" dirty="0"/>
              <a:t>  / assignements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constructor</a:t>
            </a:r>
            <a:r>
              <a:rPr lang="fr-F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C4FD9-0162-2947-56F3-0DCB748B1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45" y="1684921"/>
            <a:ext cx="4872791" cy="2549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16997-617F-E747-8DBE-9068E9380C50}"/>
              </a:ext>
            </a:extLst>
          </p:cNvPr>
          <p:cNvSpPr txBox="1"/>
          <p:nvPr/>
        </p:nvSpPr>
        <p:spPr>
          <a:xfrm>
            <a:off x="7486021" y="1914210"/>
            <a:ext cx="309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declare</a:t>
            </a:r>
            <a:r>
              <a:rPr lang="fr-FR" dirty="0"/>
              <a:t> class </a:t>
            </a:r>
            <a:r>
              <a:rPr lang="fr-FR" dirty="0" err="1"/>
              <a:t>with</a:t>
            </a:r>
            <a:r>
              <a:rPr lang="fr-FR" dirty="0"/>
              <a:t> 2 </a:t>
            </a:r>
            <a:r>
              <a:rPr lang="fr-FR" dirty="0" err="1"/>
              <a:t>fields</a:t>
            </a:r>
            <a:r>
              <a:rPr lang="fr-FR" dirty="0"/>
              <a:t>:  x,  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159B7-229C-E424-7863-F3EE3E7425AA}"/>
              </a:ext>
            </a:extLst>
          </p:cNvPr>
          <p:cNvSpPr txBox="1"/>
          <p:nvPr/>
        </p:nvSpPr>
        <p:spPr>
          <a:xfrm>
            <a:off x="7486021" y="3769806"/>
            <a:ext cx="4360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field</a:t>
            </a:r>
            <a:r>
              <a:rPr lang="fr-FR" dirty="0"/>
              <a:t> y  </a:t>
            </a:r>
            <a:r>
              <a:rPr lang="fr-FR" dirty="0" err="1"/>
              <a:t>exist</a:t>
            </a:r>
            <a:r>
              <a:rPr lang="fr-FR" dirty="0"/>
              <a:t>, but not </a:t>
            </a:r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constructor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BF5CA8-A1D7-48FF-F0AB-640DD7BF95A6}"/>
              </a:ext>
            </a:extLst>
          </p:cNvPr>
          <p:cNvSpPr txBox="1"/>
          <p:nvPr/>
        </p:nvSpPr>
        <p:spPr>
          <a:xfrm>
            <a:off x="7486021" y="228354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initialise </a:t>
            </a:r>
            <a:r>
              <a:rPr lang="fr-FR" dirty="0" err="1"/>
              <a:t>only</a:t>
            </a:r>
            <a:r>
              <a:rPr lang="fr-FR" dirty="0"/>
              <a:t> 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AF061A-BC24-6A7D-B3F0-E27D409652A3}"/>
              </a:ext>
            </a:extLst>
          </p:cNvPr>
          <p:cNvSpPr/>
          <p:nvPr/>
        </p:nvSpPr>
        <p:spPr>
          <a:xfrm>
            <a:off x="2486416" y="3845263"/>
            <a:ext cx="528181" cy="3253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B330B2-CEE5-EC77-2015-2B076651382D}"/>
              </a:ext>
            </a:extLst>
          </p:cNvPr>
          <p:cNvSpPr/>
          <p:nvPr/>
        </p:nvSpPr>
        <p:spPr>
          <a:xfrm>
            <a:off x="2268365" y="1958182"/>
            <a:ext cx="324523" cy="3253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AE7B4C-4FA5-9344-ED5C-863A4CDBE1E1}"/>
              </a:ext>
            </a:extLst>
          </p:cNvPr>
          <p:cNvSpPr/>
          <p:nvPr/>
        </p:nvSpPr>
        <p:spPr>
          <a:xfrm>
            <a:off x="2658759" y="1958182"/>
            <a:ext cx="324523" cy="3253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4FE082-49A1-2A58-C34E-068AA4DE9346}"/>
              </a:ext>
            </a:extLst>
          </p:cNvPr>
          <p:cNvSpPr/>
          <p:nvPr/>
        </p:nvSpPr>
        <p:spPr>
          <a:xfrm>
            <a:off x="5053318" y="2239928"/>
            <a:ext cx="324523" cy="3253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7996B-0408-65FD-2546-38FD8CFCA2DA}"/>
              </a:ext>
            </a:extLst>
          </p:cNvPr>
          <p:cNvSpPr/>
          <p:nvPr/>
        </p:nvSpPr>
        <p:spPr>
          <a:xfrm>
            <a:off x="3248159" y="3845263"/>
            <a:ext cx="324523" cy="3253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868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32E17-3031-D3DE-2CF4-64E68DDB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09" y="45833"/>
            <a:ext cx="11651064" cy="1325563"/>
          </a:xfrm>
        </p:spPr>
        <p:txBody>
          <a:bodyPr/>
          <a:lstStyle/>
          <a:p>
            <a:pPr algn="ctr"/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TypeScript</a:t>
            </a:r>
            <a:r>
              <a:rPr lang="fr-FR" dirty="0"/>
              <a:t> ...</a:t>
            </a:r>
            <a:br>
              <a:rPr lang="fr-FR" dirty="0"/>
            </a:br>
            <a:r>
              <a:rPr lang="fr-FR" dirty="0"/>
              <a:t>short </a:t>
            </a:r>
            <a:r>
              <a:rPr lang="fr-FR" dirty="0" err="1"/>
              <a:t>syntax</a:t>
            </a:r>
            <a:r>
              <a:rPr lang="fr-FR" dirty="0"/>
              <a:t> for </a:t>
            </a:r>
            <a:r>
              <a:rPr lang="fr-FR" dirty="0" err="1"/>
              <a:t>field</a:t>
            </a:r>
            <a:r>
              <a:rPr lang="fr-FR" dirty="0"/>
              <a:t> </a:t>
            </a:r>
            <a:r>
              <a:rPr lang="fr-FR" dirty="0" err="1"/>
              <a:t>declaration</a:t>
            </a:r>
            <a:r>
              <a:rPr lang="fr-FR" dirty="0"/>
              <a:t> + </a:t>
            </a:r>
            <a:r>
              <a:rPr lang="fr-FR" dirty="0" err="1"/>
              <a:t>assignment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375BD-F4DF-770E-EE36-5A51971E0180}"/>
              </a:ext>
            </a:extLst>
          </p:cNvPr>
          <p:cNvSpPr txBox="1"/>
          <p:nvPr/>
        </p:nvSpPr>
        <p:spPr>
          <a:xfrm>
            <a:off x="175043" y="2056686"/>
            <a:ext cx="44204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ONLY in </a:t>
            </a:r>
            <a:r>
              <a:rPr lang="fr-FR" dirty="0" err="1"/>
              <a:t>TypeScript</a:t>
            </a:r>
            <a:r>
              <a:rPr lang="fr-FR" dirty="0"/>
              <a:t>   (</a:t>
            </a:r>
            <a:r>
              <a:rPr lang="fr-FR" dirty="0" err="1"/>
              <a:t>yet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class A {</a:t>
            </a:r>
            <a:br>
              <a:rPr lang="fr-FR" dirty="0"/>
            </a:br>
            <a:r>
              <a:rPr lang="fr-FR" dirty="0"/>
              <a:t>    field4: string = '';</a:t>
            </a:r>
          </a:p>
          <a:p>
            <a:endParaRPr lang="fr-FR" dirty="0"/>
          </a:p>
          <a:p>
            <a:r>
              <a:rPr lang="fr-FR" dirty="0"/>
              <a:t>    </a:t>
            </a:r>
            <a:r>
              <a:rPr lang="fr-FR" dirty="0" err="1"/>
              <a:t>constructor</a:t>
            </a:r>
            <a:r>
              <a:rPr lang="fr-FR" dirty="0"/>
              <a:t>(</a:t>
            </a:r>
            <a:r>
              <a:rPr lang="fr-FR" b="1" dirty="0"/>
              <a:t>public</a:t>
            </a:r>
            <a:r>
              <a:rPr lang="fr-FR" dirty="0"/>
              <a:t> field1: string,  </a:t>
            </a:r>
            <a:br>
              <a:rPr lang="fr-FR" dirty="0"/>
            </a:br>
            <a:r>
              <a:rPr lang="fr-FR" dirty="0"/>
              <a:t>                          </a:t>
            </a:r>
            <a:r>
              <a:rPr lang="fr-FR" b="1" dirty="0" err="1"/>
              <a:t>private</a:t>
            </a:r>
            <a:r>
              <a:rPr lang="fr-FR" dirty="0"/>
              <a:t> field2: string,</a:t>
            </a:r>
            <a:br>
              <a:rPr lang="fr-FR" dirty="0"/>
            </a:br>
            <a:r>
              <a:rPr lang="fr-FR" dirty="0"/>
              <a:t>                          </a:t>
            </a:r>
            <a:r>
              <a:rPr lang="fr-FR" b="1" dirty="0" err="1"/>
              <a:t>private</a:t>
            </a:r>
            <a:r>
              <a:rPr lang="fr-FR" b="1" dirty="0"/>
              <a:t> </a:t>
            </a:r>
            <a:r>
              <a:rPr lang="fr-FR" b="1" dirty="0" err="1"/>
              <a:t>readonly</a:t>
            </a:r>
            <a:r>
              <a:rPr lang="fr-FR" dirty="0"/>
              <a:t> field3: string,</a:t>
            </a:r>
            <a:br>
              <a:rPr lang="fr-FR" dirty="0"/>
            </a:br>
            <a:r>
              <a:rPr lang="fr-FR" dirty="0"/>
              <a:t>                          param: string) { </a:t>
            </a:r>
            <a:br>
              <a:rPr lang="fr-FR" dirty="0"/>
            </a:br>
            <a:r>
              <a:rPr lang="fr-FR" dirty="0"/>
              <a:t>    } </a:t>
            </a:r>
          </a:p>
          <a:p>
            <a:r>
              <a:rPr lang="fr-FR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2126A-872E-AC64-6265-2877D6EAAF0E}"/>
              </a:ext>
            </a:extLst>
          </p:cNvPr>
          <p:cNvSpPr txBox="1"/>
          <p:nvPr/>
        </p:nvSpPr>
        <p:spPr>
          <a:xfrm>
            <a:off x="4595479" y="2101704"/>
            <a:ext cx="400426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// type script </a:t>
            </a:r>
            <a:r>
              <a:rPr lang="fr-FR" dirty="0" err="1"/>
              <a:t>implicit</a:t>
            </a:r>
            <a:r>
              <a:rPr lang="fr-FR" dirty="0"/>
              <a:t> </a:t>
            </a:r>
            <a:r>
              <a:rPr lang="fr-FR" dirty="0" err="1"/>
              <a:t>equivalent</a:t>
            </a:r>
            <a:endParaRPr lang="fr-FR" dirty="0"/>
          </a:p>
          <a:p>
            <a:endParaRPr lang="fr-FR" dirty="0"/>
          </a:p>
          <a:p>
            <a:r>
              <a:rPr lang="fr-FR" dirty="0"/>
              <a:t>class A {</a:t>
            </a:r>
            <a:br>
              <a:rPr lang="fr-FR" dirty="0"/>
            </a:br>
            <a:r>
              <a:rPr lang="fr-FR" dirty="0"/>
              <a:t>    </a:t>
            </a:r>
            <a:r>
              <a:rPr lang="fr-FR" b="1" dirty="0"/>
              <a:t>public</a:t>
            </a:r>
            <a:r>
              <a:rPr lang="fr-FR" dirty="0"/>
              <a:t> field1: string;</a:t>
            </a:r>
            <a:br>
              <a:rPr lang="fr-FR" dirty="0"/>
            </a:br>
            <a:r>
              <a:rPr lang="fr-FR" dirty="0"/>
              <a:t>    </a:t>
            </a:r>
            <a:r>
              <a:rPr lang="fr-FR" b="1" dirty="0" err="1"/>
              <a:t>private</a:t>
            </a:r>
            <a:r>
              <a:rPr lang="fr-FR" dirty="0"/>
              <a:t> field2: string;</a:t>
            </a:r>
            <a:br>
              <a:rPr lang="fr-FR" dirty="0"/>
            </a:br>
            <a:r>
              <a:rPr lang="fr-FR" dirty="0"/>
              <a:t>    </a:t>
            </a:r>
            <a:r>
              <a:rPr lang="fr-FR" b="1" dirty="0" err="1"/>
              <a:t>private</a:t>
            </a:r>
            <a:r>
              <a:rPr lang="fr-FR" b="1" dirty="0"/>
              <a:t> </a:t>
            </a:r>
            <a:r>
              <a:rPr lang="fr-FR" b="1" dirty="0" err="1"/>
              <a:t>readonly</a:t>
            </a:r>
            <a:r>
              <a:rPr lang="fr-FR" dirty="0"/>
              <a:t> field3: string;</a:t>
            </a:r>
            <a:br>
              <a:rPr lang="fr-FR" dirty="0"/>
            </a:br>
            <a:r>
              <a:rPr lang="fr-FR" dirty="0"/>
              <a:t>    field4: string = '';</a:t>
            </a:r>
          </a:p>
          <a:p>
            <a:endParaRPr lang="fr-FR" dirty="0"/>
          </a:p>
          <a:p>
            <a:r>
              <a:rPr lang="fr-FR" dirty="0"/>
              <a:t>    </a:t>
            </a:r>
            <a:r>
              <a:rPr lang="fr-FR" dirty="0" err="1"/>
              <a:t>constructor</a:t>
            </a:r>
            <a:r>
              <a:rPr lang="fr-FR" dirty="0"/>
              <a:t>(paramField1: string,  </a:t>
            </a:r>
            <a:br>
              <a:rPr lang="fr-FR" dirty="0"/>
            </a:br>
            <a:r>
              <a:rPr lang="fr-FR" dirty="0"/>
              <a:t>                          paramField2: string,</a:t>
            </a:r>
            <a:br>
              <a:rPr lang="fr-FR" dirty="0"/>
            </a:br>
            <a:r>
              <a:rPr lang="fr-FR" dirty="0"/>
              <a:t>                          paramField3: string,</a:t>
            </a:r>
          </a:p>
          <a:p>
            <a:r>
              <a:rPr lang="fr-FR" dirty="0"/>
              <a:t>                          param: string) { </a:t>
            </a:r>
            <a:br>
              <a:rPr lang="fr-FR" dirty="0"/>
            </a:br>
            <a:r>
              <a:rPr lang="fr-FR" dirty="0"/>
              <a:t>      this.field1 = paramField1;</a:t>
            </a:r>
            <a:br>
              <a:rPr lang="fr-FR" dirty="0"/>
            </a:br>
            <a:r>
              <a:rPr lang="fr-FR" dirty="0"/>
              <a:t>      this.field2 = paramField2;</a:t>
            </a:r>
            <a:br>
              <a:rPr lang="fr-FR" dirty="0"/>
            </a:br>
            <a:r>
              <a:rPr lang="fr-FR" dirty="0"/>
              <a:t>      this.field3 = paramField3;</a:t>
            </a:r>
            <a:br>
              <a:rPr lang="fr-FR" dirty="0"/>
            </a:br>
            <a:r>
              <a:rPr lang="fr-FR" dirty="0"/>
              <a:t>  } </a:t>
            </a:r>
          </a:p>
          <a:p>
            <a:r>
              <a:rPr lang="fr-FR" dirty="0"/>
              <a:t>}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F36DB2C-53AF-9C93-DBC1-C2B0A31D1302}"/>
              </a:ext>
            </a:extLst>
          </p:cNvPr>
          <p:cNvSpPr/>
          <p:nvPr/>
        </p:nvSpPr>
        <p:spPr>
          <a:xfrm>
            <a:off x="4076920" y="2101704"/>
            <a:ext cx="422030" cy="3516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8DAEF-483B-0DB0-143A-37B4BC2BF613}"/>
              </a:ext>
            </a:extLst>
          </p:cNvPr>
          <p:cNvSpPr txBox="1"/>
          <p:nvPr/>
        </p:nvSpPr>
        <p:spPr>
          <a:xfrm>
            <a:off x="8832306" y="2056686"/>
            <a:ext cx="328600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// JavaScript </a:t>
            </a:r>
            <a:r>
              <a:rPr lang="fr-FR" dirty="0" err="1"/>
              <a:t>equivalent</a:t>
            </a:r>
            <a:endParaRPr lang="fr-FR" dirty="0"/>
          </a:p>
          <a:p>
            <a:endParaRPr lang="fr-FR" dirty="0"/>
          </a:p>
          <a:p>
            <a:r>
              <a:rPr lang="fr-FR" dirty="0"/>
              <a:t>class A {</a:t>
            </a:r>
            <a:br>
              <a:rPr lang="fr-FR" dirty="0"/>
            </a:br>
            <a:r>
              <a:rPr lang="fr-FR" dirty="0"/>
              <a:t>    field1;</a:t>
            </a:r>
            <a:br>
              <a:rPr lang="fr-FR" dirty="0"/>
            </a:br>
            <a:r>
              <a:rPr lang="fr-FR" dirty="0"/>
              <a:t>    field2;</a:t>
            </a:r>
            <a:br>
              <a:rPr lang="fr-FR" dirty="0"/>
            </a:br>
            <a:r>
              <a:rPr lang="fr-FR" dirty="0"/>
              <a:t>    field3;</a:t>
            </a:r>
            <a:br>
              <a:rPr lang="fr-FR" dirty="0"/>
            </a:br>
            <a:r>
              <a:rPr lang="fr-FR" dirty="0"/>
              <a:t>    field4 = '';</a:t>
            </a:r>
          </a:p>
          <a:p>
            <a:endParaRPr lang="fr-FR" dirty="0"/>
          </a:p>
          <a:p>
            <a:r>
              <a:rPr lang="fr-FR" dirty="0"/>
              <a:t>    </a:t>
            </a:r>
            <a:r>
              <a:rPr lang="fr-FR" dirty="0" err="1"/>
              <a:t>constructor</a:t>
            </a:r>
            <a:r>
              <a:rPr lang="fr-FR" dirty="0"/>
              <a:t>(paramField1,  </a:t>
            </a:r>
            <a:br>
              <a:rPr lang="fr-FR" dirty="0"/>
            </a:br>
            <a:r>
              <a:rPr lang="fr-FR" dirty="0"/>
              <a:t>                          paramField2,</a:t>
            </a:r>
            <a:br>
              <a:rPr lang="fr-FR" dirty="0"/>
            </a:br>
            <a:r>
              <a:rPr lang="fr-FR" dirty="0"/>
              <a:t>                          paramField3,</a:t>
            </a:r>
          </a:p>
          <a:p>
            <a:r>
              <a:rPr lang="fr-FR" dirty="0"/>
              <a:t>                          param) { </a:t>
            </a:r>
            <a:br>
              <a:rPr lang="fr-FR" dirty="0"/>
            </a:br>
            <a:r>
              <a:rPr lang="fr-FR" dirty="0"/>
              <a:t>      this.field1 = paramField1;</a:t>
            </a:r>
            <a:br>
              <a:rPr lang="fr-FR" dirty="0"/>
            </a:br>
            <a:r>
              <a:rPr lang="fr-FR" dirty="0"/>
              <a:t>      this.field2 = paramField2;</a:t>
            </a:r>
            <a:br>
              <a:rPr lang="fr-FR" dirty="0"/>
            </a:br>
            <a:r>
              <a:rPr lang="fr-FR" dirty="0"/>
              <a:t>      this.field3 = paramField3;</a:t>
            </a:r>
            <a:br>
              <a:rPr lang="fr-FR" dirty="0"/>
            </a:br>
            <a:r>
              <a:rPr lang="fr-FR" dirty="0"/>
              <a:t>  } </a:t>
            </a:r>
          </a:p>
          <a:p>
            <a:r>
              <a:rPr lang="fr-FR" dirty="0"/>
              <a:t>}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C0A45A9-6BC1-D6CE-9201-ED2D4E7FE38E}"/>
              </a:ext>
            </a:extLst>
          </p:cNvPr>
          <p:cNvSpPr/>
          <p:nvPr/>
        </p:nvSpPr>
        <p:spPr>
          <a:xfrm>
            <a:off x="8177717" y="2101704"/>
            <a:ext cx="422030" cy="3516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7C5872-2FE2-A5A9-389E-1799DD1D2640}"/>
              </a:ext>
            </a:extLst>
          </p:cNvPr>
          <p:cNvSpPr/>
          <p:nvPr/>
        </p:nvSpPr>
        <p:spPr>
          <a:xfrm>
            <a:off x="1628384" y="3507288"/>
            <a:ext cx="594986" cy="2442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794B65-D509-EB77-C621-B759173D1945}"/>
              </a:ext>
            </a:extLst>
          </p:cNvPr>
          <p:cNvSpPr/>
          <p:nvPr/>
        </p:nvSpPr>
        <p:spPr>
          <a:xfrm>
            <a:off x="4828038" y="2994661"/>
            <a:ext cx="1967332" cy="2621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3F5D1D-9127-54C4-2427-B64E2DE9BD00}"/>
              </a:ext>
            </a:extLst>
          </p:cNvPr>
          <p:cNvSpPr/>
          <p:nvPr/>
        </p:nvSpPr>
        <p:spPr>
          <a:xfrm>
            <a:off x="4961649" y="5458114"/>
            <a:ext cx="2434970" cy="2621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779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/>
              <a:t>JavaScript  Evolution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3F00EFA-34B3-8D17-3C24-2191BA08326A}"/>
              </a:ext>
            </a:extLst>
          </p:cNvPr>
          <p:cNvSpPr/>
          <p:nvPr/>
        </p:nvSpPr>
        <p:spPr>
          <a:xfrm>
            <a:off x="838200" y="2168770"/>
            <a:ext cx="10978662" cy="3634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DF2887-9A41-870B-0FEE-62769EE8C9AD}"/>
              </a:ext>
            </a:extLst>
          </p:cNvPr>
          <p:cNvCxnSpPr>
            <a:cxnSpLocks/>
          </p:cNvCxnSpPr>
          <p:nvPr/>
        </p:nvCxnSpPr>
        <p:spPr>
          <a:xfrm flipH="1">
            <a:off x="838199" y="1987062"/>
            <a:ext cx="1" cy="69166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D94F80-8231-3286-37A8-925F8FC09F9A}"/>
              </a:ext>
            </a:extLst>
          </p:cNvPr>
          <p:cNvSpPr txBox="1"/>
          <p:nvPr/>
        </p:nvSpPr>
        <p:spPr>
          <a:xfrm>
            <a:off x="511828" y="14653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1995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042E4-B756-96A1-6FDC-FCE7905D38B7}"/>
              </a:ext>
            </a:extLst>
          </p:cNvPr>
          <p:cNvSpPr txBox="1"/>
          <p:nvPr/>
        </p:nvSpPr>
        <p:spPr>
          <a:xfrm>
            <a:off x="97163" y="2954216"/>
            <a:ext cx="14054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Birth of JS</a:t>
            </a:r>
          </a:p>
          <a:p>
            <a:endParaRPr lang="fr-FR" dirty="0"/>
          </a:p>
          <a:p>
            <a:r>
              <a:rPr lang="fr-FR" dirty="0" err="1"/>
              <a:t>used</a:t>
            </a:r>
            <a:r>
              <a:rPr lang="fr-FR" dirty="0"/>
              <a:t> in </a:t>
            </a:r>
          </a:p>
          <a:p>
            <a:r>
              <a:rPr lang="fr-FR" dirty="0"/>
              <a:t>Netscape</a:t>
            </a:r>
          </a:p>
          <a:p>
            <a:r>
              <a:rPr lang="fr-FR" dirty="0"/>
              <a:t>web browser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7DD616-04E5-A452-E94D-03E23B6B86D0}"/>
              </a:ext>
            </a:extLst>
          </p:cNvPr>
          <p:cNvCxnSpPr>
            <a:cxnSpLocks/>
          </p:cNvCxnSpPr>
          <p:nvPr/>
        </p:nvCxnSpPr>
        <p:spPr>
          <a:xfrm flipH="1">
            <a:off x="1688108" y="1987062"/>
            <a:ext cx="1" cy="69166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27DE9D-DF2F-EFAE-C3D2-54AC8AB6004C}"/>
              </a:ext>
            </a:extLst>
          </p:cNvPr>
          <p:cNvSpPr txBox="1"/>
          <p:nvPr/>
        </p:nvSpPr>
        <p:spPr>
          <a:xfrm>
            <a:off x="1361737" y="14653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1997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5630B5-83C8-D677-3C6B-FD41AE82020F}"/>
              </a:ext>
            </a:extLst>
          </p:cNvPr>
          <p:cNvSpPr txBox="1"/>
          <p:nvPr/>
        </p:nvSpPr>
        <p:spPr>
          <a:xfrm>
            <a:off x="1524814" y="2900734"/>
            <a:ext cx="23705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Adopted</a:t>
            </a:r>
            <a:r>
              <a:rPr lang="fr-FR" dirty="0"/>
              <a:t> by browsers, but not standard</a:t>
            </a:r>
            <a:br>
              <a:rPr lang="fr-FR" dirty="0"/>
            </a:br>
            <a:endParaRPr lang="fr-FR" dirty="0"/>
          </a:p>
          <a:p>
            <a:r>
              <a:rPr lang="fr-FR" dirty="0" err="1"/>
              <a:t>submitted</a:t>
            </a:r>
            <a:r>
              <a:rPr lang="fr-FR" dirty="0"/>
              <a:t> to ECMA international</a:t>
            </a:r>
          </a:p>
          <a:p>
            <a:r>
              <a:rPr lang="fr-FR" dirty="0"/>
              <a:t>for standardisation</a:t>
            </a:r>
          </a:p>
          <a:p>
            <a:endParaRPr lang="fr-FR" dirty="0"/>
          </a:p>
          <a:p>
            <a:r>
              <a:rPr lang="fr-FR" dirty="0" err="1"/>
              <a:t>spec</a:t>
            </a:r>
            <a:r>
              <a:rPr lang="fr-FR" dirty="0"/>
              <a:t> : "</a:t>
            </a:r>
            <a:r>
              <a:rPr lang="fr-FR" b="1" dirty="0" err="1"/>
              <a:t>ECMAScript</a:t>
            </a:r>
            <a:r>
              <a:rPr lang="fr-FR" dirty="0"/>
              <a:t>"</a:t>
            </a:r>
          </a:p>
          <a:p>
            <a:endParaRPr lang="fr-FR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C7A25E-CBC9-8C16-90F1-353849A5B7CC}"/>
              </a:ext>
            </a:extLst>
          </p:cNvPr>
          <p:cNvCxnSpPr>
            <a:cxnSpLocks/>
          </p:cNvCxnSpPr>
          <p:nvPr/>
        </p:nvCxnSpPr>
        <p:spPr>
          <a:xfrm>
            <a:off x="5400346" y="2051538"/>
            <a:ext cx="0" cy="62718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3E01F8-329F-2B22-8BDE-40C1D82D1898}"/>
              </a:ext>
            </a:extLst>
          </p:cNvPr>
          <p:cNvSpPr txBox="1"/>
          <p:nvPr/>
        </p:nvSpPr>
        <p:spPr>
          <a:xfrm>
            <a:off x="5073975" y="1465330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69BBF7-AD3E-00FB-B0FE-02B400CD9B2C}"/>
              </a:ext>
            </a:extLst>
          </p:cNvPr>
          <p:cNvSpPr txBox="1"/>
          <p:nvPr/>
        </p:nvSpPr>
        <p:spPr>
          <a:xfrm>
            <a:off x="4219629" y="2889738"/>
            <a:ext cx="23705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AJAX and Web 2.0</a:t>
            </a:r>
          </a:p>
          <a:p>
            <a:endParaRPr lang="fr-FR" dirty="0"/>
          </a:p>
          <a:p>
            <a:r>
              <a:rPr lang="fr-FR" dirty="0"/>
              <a:t>standardisation of browsers</a:t>
            </a:r>
          </a:p>
          <a:p>
            <a:endParaRPr lang="fr-F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7A33B5-D25E-2A06-76FF-C6BFE7B42293}"/>
              </a:ext>
            </a:extLst>
          </p:cNvPr>
          <p:cNvCxnSpPr>
            <a:cxnSpLocks/>
          </p:cNvCxnSpPr>
          <p:nvPr/>
        </p:nvCxnSpPr>
        <p:spPr>
          <a:xfrm>
            <a:off x="7277539" y="2057400"/>
            <a:ext cx="0" cy="62718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4EF7F6-4452-F85A-2808-57DA496920D1}"/>
              </a:ext>
            </a:extLst>
          </p:cNvPr>
          <p:cNvSpPr txBox="1"/>
          <p:nvPr/>
        </p:nvSpPr>
        <p:spPr>
          <a:xfrm>
            <a:off x="6951168" y="1471192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2009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C4BAB9-39AD-7C19-0BAF-C463C80D1486}"/>
              </a:ext>
            </a:extLst>
          </p:cNvPr>
          <p:cNvSpPr txBox="1"/>
          <p:nvPr/>
        </p:nvSpPr>
        <p:spPr>
          <a:xfrm>
            <a:off x="6370507" y="2912458"/>
            <a:ext cx="29625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ECMAScript</a:t>
            </a:r>
            <a:r>
              <a:rPr lang="fr-FR" dirty="0"/>
              <a:t> 5</a:t>
            </a:r>
          </a:p>
          <a:p>
            <a:r>
              <a:rPr lang="fr-FR" b="1" dirty="0"/>
              <a:t>strict mode, JSON,</a:t>
            </a:r>
            <a:r>
              <a:rPr lang="fr-FR" dirty="0"/>
              <a:t> ...</a:t>
            </a:r>
          </a:p>
          <a:p>
            <a:endParaRPr lang="fr-FR" dirty="0"/>
          </a:p>
          <a:p>
            <a:r>
              <a:rPr lang="fr-FR" dirty="0" err="1"/>
              <a:t>birth</a:t>
            </a:r>
            <a:r>
              <a:rPr lang="fr-FR" dirty="0"/>
              <a:t> of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frameworks</a:t>
            </a:r>
            <a:endParaRPr lang="fr-FR" dirty="0"/>
          </a:p>
          <a:p>
            <a:r>
              <a:rPr lang="fr-FR" dirty="0"/>
              <a:t>(jQuery, AngularJS, etc..)</a:t>
            </a:r>
          </a:p>
          <a:p>
            <a:endParaRPr lang="fr-FR" dirty="0"/>
          </a:p>
          <a:p>
            <a:r>
              <a:rPr lang="fr-FR" dirty="0" err="1"/>
              <a:t>birth</a:t>
            </a:r>
            <a:r>
              <a:rPr lang="fr-FR" dirty="0"/>
              <a:t> of </a:t>
            </a:r>
            <a:r>
              <a:rPr lang="fr-FR" b="1" dirty="0"/>
              <a:t>Node.JS</a:t>
            </a:r>
          </a:p>
          <a:p>
            <a:r>
              <a:rPr lang="fr-FR" dirty="0"/>
              <a:t>server-</a:t>
            </a:r>
            <a:r>
              <a:rPr lang="fr-FR" dirty="0" err="1"/>
              <a:t>side</a:t>
            </a:r>
            <a:r>
              <a:rPr lang="fr-FR" dirty="0"/>
              <a:t> JS</a:t>
            </a:r>
          </a:p>
          <a:p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ecosystem</a:t>
            </a:r>
            <a:r>
              <a:rPr lang="fr-FR" dirty="0"/>
              <a:t> (</a:t>
            </a:r>
            <a:r>
              <a:rPr lang="fr-FR" dirty="0" err="1"/>
              <a:t>npm</a:t>
            </a:r>
            <a:r>
              <a:rPr lang="fr-FR" dirty="0"/>
              <a:t>, grunt, </a:t>
            </a:r>
            <a:r>
              <a:rPr lang="fr-FR" dirty="0" err="1"/>
              <a:t>gulp</a:t>
            </a:r>
            <a:r>
              <a:rPr lang="fr-FR" dirty="0"/>
              <a:t>, ..)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F435F46-F43F-0684-6FA2-17E9D7C12B1E}"/>
              </a:ext>
            </a:extLst>
          </p:cNvPr>
          <p:cNvCxnSpPr>
            <a:cxnSpLocks/>
          </p:cNvCxnSpPr>
          <p:nvPr/>
        </p:nvCxnSpPr>
        <p:spPr>
          <a:xfrm>
            <a:off x="10296243" y="2057400"/>
            <a:ext cx="0" cy="62718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14EC99-C09F-C7C4-DF3B-A252DFA0A6C4}"/>
              </a:ext>
            </a:extLst>
          </p:cNvPr>
          <p:cNvSpPr txBox="1"/>
          <p:nvPr/>
        </p:nvSpPr>
        <p:spPr>
          <a:xfrm>
            <a:off x="9969872" y="1471192"/>
            <a:ext cx="77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778D33-F9F0-734A-E495-8516AC1322F8}"/>
              </a:ext>
            </a:extLst>
          </p:cNvPr>
          <p:cNvSpPr txBox="1"/>
          <p:nvPr/>
        </p:nvSpPr>
        <p:spPr>
          <a:xfrm>
            <a:off x="9657338" y="2901461"/>
            <a:ext cx="2534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ECMAScript</a:t>
            </a:r>
            <a:r>
              <a:rPr lang="fr-FR" dirty="0"/>
              <a:t> 6 (=2015)</a:t>
            </a:r>
          </a:p>
          <a:p>
            <a:r>
              <a:rPr lang="fr-FR" b="1" dirty="0"/>
              <a:t>class, </a:t>
            </a:r>
            <a:r>
              <a:rPr lang="fr-FR" b="1" dirty="0" err="1"/>
              <a:t>arrow</a:t>
            </a:r>
            <a:r>
              <a:rPr lang="fr-FR" b="1" dirty="0"/>
              <a:t>, modules,</a:t>
            </a:r>
            <a:r>
              <a:rPr lang="fr-FR" dirty="0"/>
              <a:t> ...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69ED9C-9032-F2C3-80C0-12EBD471D998}"/>
              </a:ext>
            </a:extLst>
          </p:cNvPr>
          <p:cNvCxnSpPr>
            <a:cxnSpLocks/>
          </p:cNvCxnSpPr>
          <p:nvPr/>
        </p:nvCxnSpPr>
        <p:spPr>
          <a:xfrm>
            <a:off x="8842570" y="2051538"/>
            <a:ext cx="0" cy="62718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8DF7A8B-8334-DECE-18B8-76218A7BB604}"/>
              </a:ext>
            </a:extLst>
          </p:cNvPr>
          <p:cNvSpPr txBox="1"/>
          <p:nvPr/>
        </p:nvSpPr>
        <p:spPr>
          <a:xfrm>
            <a:off x="8516199" y="1465330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295396-9A49-9C50-4CD6-BAC1F05B09D3}"/>
              </a:ext>
            </a:extLst>
          </p:cNvPr>
          <p:cNvSpPr txBox="1"/>
          <p:nvPr/>
        </p:nvSpPr>
        <p:spPr>
          <a:xfrm>
            <a:off x="8414686" y="2913184"/>
            <a:ext cx="119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TypeScript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357840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72B4-F456-1512-1581-B00F854C6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92"/>
            <a:ext cx="10515600" cy="779182"/>
          </a:xfrm>
        </p:spPr>
        <p:txBody>
          <a:bodyPr/>
          <a:lstStyle/>
          <a:p>
            <a:pPr algn="ctr"/>
            <a:r>
              <a:rPr lang="fr-FR" dirty="0"/>
              <a:t>Class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966F8-2318-0265-CF0E-D960B85B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266" y="1463614"/>
            <a:ext cx="4741436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6668DD-F2CA-FFEF-E6B3-EDF2E41CA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757" y="3469022"/>
            <a:ext cx="4794820" cy="26663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1DF732-276C-7266-F301-8C144D0CE936}"/>
              </a:ext>
            </a:extLst>
          </p:cNvPr>
          <p:cNvSpPr/>
          <p:nvPr/>
        </p:nvSpPr>
        <p:spPr>
          <a:xfrm>
            <a:off x="4797468" y="2148214"/>
            <a:ext cx="3794234" cy="3569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DCCD25-BDA6-D5F7-4A2B-93611B9F598B}"/>
              </a:ext>
            </a:extLst>
          </p:cNvPr>
          <p:cNvSpPr/>
          <p:nvPr/>
        </p:nvSpPr>
        <p:spPr>
          <a:xfrm>
            <a:off x="4166246" y="5394385"/>
            <a:ext cx="994477" cy="2736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974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948EB-8F7C-3E70-1396-6D8AE6B79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1" y="0"/>
            <a:ext cx="12002153" cy="2048256"/>
          </a:xfrm>
        </p:spPr>
        <p:txBody>
          <a:bodyPr/>
          <a:lstStyle/>
          <a:p>
            <a:pPr algn="ctr"/>
            <a:r>
              <a:rPr lang="fr-FR" dirty="0"/>
              <a:t>Class are </a:t>
            </a:r>
            <a:r>
              <a:rPr lang="fr-FR" dirty="0" err="1"/>
              <a:t>just</a:t>
            </a:r>
            <a:r>
              <a:rPr lang="fr-FR" dirty="0"/>
              <a:t> like prototype</a:t>
            </a:r>
            <a:br>
              <a:rPr lang="fr-FR" dirty="0"/>
            </a:br>
            <a:r>
              <a:rPr lang="fr-FR" dirty="0"/>
              <a:t>=&gt; Class are not immutable</a:t>
            </a:r>
            <a:br>
              <a:rPr lang="fr-FR" dirty="0"/>
            </a:br>
            <a:r>
              <a:rPr lang="fr-FR" dirty="0"/>
              <a:t>proof: </a:t>
            </a:r>
            <a:r>
              <a:rPr lang="fr-FR" dirty="0" err="1"/>
              <a:t>removing</a:t>
            </a:r>
            <a:r>
              <a:rPr lang="fr-FR" dirty="0"/>
              <a:t> </a:t>
            </a:r>
            <a:r>
              <a:rPr lang="fr-FR" dirty="0" err="1"/>
              <a:t>declared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via prototype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84C7D-0760-0B79-07EC-3F9612104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830" y="2847703"/>
            <a:ext cx="6633760" cy="1895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0B2D55-3CCB-1029-87CE-E806A3212102}"/>
              </a:ext>
            </a:extLst>
          </p:cNvPr>
          <p:cNvSpPr/>
          <p:nvPr/>
        </p:nvSpPr>
        <p:spPr>
          <a:xfrm>
            <a:off x="3343704" y="2900715"/>
            <a:ext cx="3006992" cy="2934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5101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39B89-DBC5-3D85-7185-DA8C8B06E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Class &lt;-&gt; prototype ... </a:t>
            </a:r>
            <a:br>
              <a:rPr lang="fr-FR" dirty="0"/>
            </a:br>
            <a:r>
              <a:rPr lang="fr-FR" dirty="0" err="1"/>
              <a:t>methods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added</a:t>
            </a:r>
            <a:r>
              <a:rPr lang="fr-FR" dirty="0"/>
              <a:t> at runtime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67215-34D1-F6E7-E6D3-2A934CB9B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55" y="2325510"/>
            <a:ext cx="10232256" cy="867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048A41-59C0-6D1E-54F8-E5AFF335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55" y="3664534"/>
            <a:ext cx="1800303" cy="21378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C734E3-CCC5-A1FF-F98F-FC293F3B6661}"/>
              </a:ext>
            </a:extLst>
          </p:cNvPr>
          <p:cNvSpPr txBox="1"/>
          <p:nvPr/>
        </p:nvSpPr>
        <p:spPr>
          <a:xfrm>
            <a:off x="3682721" y="4512401"/>
            <a:ext cx="6400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calling</a:t>
            </a:r>
            <a:r>
              <a:rPr lang="fr-FR" dirty="0"/>
              <a:t> </a:t>
            </a:r>
            <a:r>
              <a:rPr lang="fr-FR" dirty="0" err="1"/>
              <a:t>newly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on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instance</a:t>
            </a:r>
          </a:p>
          <a:p>
            <a:r>
              <a:rPr lang="fr-FR" dirty="0"/>
              <a:t>=&gt; </a:t>
            </a:r>
            <a:r>
              <a:rPr lang="fr-FR" dirty="0" err="1"/>
              <a:t>works</a:t>
            </a:r>
            <a:r>
              <a:rPr lang="fr-FR" dirty="0"/>
              <a:t> 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A51CF4-6C81-4101-1CDD-1A509C782293}"/>
              </a:ext>
            </a:extLst>
          </p:cNvPr>
          <p:cNvSpPr/>
          <p:nvPr/>
        </p:nvSpPr>
        <p:spPr>
          <a:xfrm>
            <a:off x="1596323" y="2379945"/>
            <a:ext cx="4090494" cy="3194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AA1BB1-1270-A162-2D26-F1E81C2E5D43}"/>
              </a:ext>
            </a:extLst>
          </p:cNvPr>
          <p:cNvSpPr/>
          <p:nvPr/>
        </p:nvSpPr>
        <p:spPr>
          <a:xfrm>
            <a:off x="1674238" y="4602410"/>
            <a:ext cx="730759" cy="3140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69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C90D5-0F77-A396-B3ED-F4D005F0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15"/>
            <a:ext cx="10515600" cy="959618"/>
          </a:xfrm>
        </p:spPr>
        <p:txBody>
          <a:bodyPr/>
          <a:lstStyle/>
          <a:p>
            <a:pPr algn="ctr"/>
            <a:r>
              <a:rPr lang="fr-FR" dirty="0"/>
              <a:t>"</a:t>
            </a:r>
            <a:r>
              <a:rPr lang="fr-FR" dirty="0" err="1"/>
              <a:t>undefined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a </a:t>
            </a:r>
            <a:r>
              <a:rPr lang="fr-FR" dirty="0" err="1"/>
              <a:t>function</a:t>
            </a:r>
            <a:r>
              <a:rPr lang="fr-FR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CE129-2EA0-8A80-297F-A2A176292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71" y="1475656"/>
            <a:ext cx="5201101" cy="1657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6A9CF-0298-D88F-DA30-1EDC2D7BD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46" y="3878420"/>
            <a:ext cx="5963167" cy="2610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541F89-D909-51F0-5D3F-3CF5E19A175E}"/>
              </a:ext>
            </a:extLst>
          </p:cNvPr>
          <p:cNvSpPr txBox="1"/>
          <p:nvPr/>
        </p:nvSpPr>
        <p:spPr>
          <a:xfrm>
            <a:off x="7858057" y="1727864"/>
            <a:ext cx="4333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NullPointerException</a:t>
            </a:r>
            <a:endParaRPr lang="fr-FR" sz="2400" dirty="0"/>
          </a:p>
          <a:p>
            <a:r>
              <a:rPr lang="fr-FR" sz="2400" dirty="0" err="1"/>
              <a:t>ArrayIndexOutOfBoundException</a:t>
            </a:r>
            <a:endParaRPr lang="fr-FR" sz="2400" dirty="0"/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AA645E3F-7143-2C32-271A-0F1B27C787F0}"/>
              </a:ext>
            </a:extLst>
          </p:cNvPr>
          <p:cNvSpPr/>
          <p:nvPr/>
        </p:nvSpPr>
        <p:spPr>
          <a:xfrm>
            <a:off x="6569290" y="1248282"/>
            <a:ext cx="633046" cy="25623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7C0D6-9449-48D5-CA0B-0F87629332FF}"/>
              </a:ext>
            </a:extLst>
          </p:cNvPr>
          <p:cNvSpPr txBox="1"/>
          <p:nvPr/>
        </p:nvSpPr>
        <p:spPr>
          <a:xfrm>
            <a:off x="7421952" y="1145566"/>
            <a:ext cx="3725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Corresponding</a:t>
            </a:r>
            <a:r>
              <a:rPr lang="fr-FR" sz="2400" dirty="0"/>
              <a:t> </a:t>
            </a:r>
            <a:r>
              <a:rPr lang="fr-FR" sz="2400" dirty="0" err="1"/>
              <a:t>Errors</a:t>
            </a:r>
            <a:r>
              <a:rPr lang="fr-FR" sz="2400" dirty="0"/>
              <a:t> in Java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F5D8D9-B986-1440-17AA-780AD3E99969}"/>
              </a:ext>
            </a:extLst>
          </p:cNvPr>
          <p:cNvSpPr txBox="1"/>
          <p:nvPr/>
        </p:nvSpPr>
        <p:spPr>
          <a:xfrm>
            <a:off x="7959289" y="3588775"/>
            <a:ext cx="28566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SegmentationFault</a:t>
            </a:r>
            <a:endParaRPr lang="fr-FR" sz="2400" dirty="0"/>
          </a:p>
          <a:p>
            <a:r>
              <a:rPr lang="fr-FR" sz="2400" dirty="0"/>
              <a:t>Bus </a:t>
            </a:r>
            <a:r>
              <a:rPr lang="fr-FR" sz="2400" dirty="0" err="1"/>
              <a:t>Error</a:t>
            </a:r>
            <a:endParaRPr lang="fr-FR" sz="2400" dirty="0"/>
          </a:p>
          <a:p>
            <a:r>
              <a:rPr lang="fr-FR" sz="2400" dirty="0"/>
              <a:t>Memory Access </a:t>
            </a:r>
            <a:r>
              <a:rPr lang="fr-FR" sz="2400" dirty="0" err="1"/>
              <a:t>Error</a:t>
            </a:r>
            <a:endParaRPr lang="fr-F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2665-BE49-8881-210E-B56565C2A1EE}"/>
              </a:ext>
            </a:extLst>
          </p:cNvPr>
          <p:cNvSpPr txBox="1"/>
          <p:nvPr/>
        </p:nvSpPr>
        <p:spPr>
          <a:xfrm>
            <a:off x="7421952" y="2967335"/>
            <a:ext cx="4146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Corresponding</a:t>
            </a:r>
            <a:r>
              <a:rPr lang="fr-FR" sz="2400" dirty="0"/>
              <a:t> </a:t>
            </a:r>
            <a:r>
              <a:rPr lang="fr-FR" sz="2400" dirty="0" err="1"/>
              <a:t>Errors</a:t>
            </a:r>
            <a:r>
              <a:rPr lang="fr-FR" sz="2400" dirty="0"/>
              <a:t> in C,C++,..</a:t>
            </a:r>
          </a:p>
        </p:txBody>
      </p:sp>
    </p:spTree>
    <p:extLst>
      <p:ext uri="{BB962C8B-B14F-4D97-AF65-F5344CB8AC3E}">
        <p14:creationId xmlns:p14="http://schemas.microsoft.com/office/powerpoint/2010/main" val="1508069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9F00C-43B0-1051-48B1-9299FA17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79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Method as </a:t>
            </a:r>
            <a:r>
              <a:rPr lang="fr-FR" dirty="0" err="1"/>
              <a:t>field</a:t>
            </a:r>
            <a:r>
              <a:rPr lang="fr-FR" dirty="0"/>
              <a:t> per instance !?? 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instead</a:t>
            </a:r>
            <a:r>
              <a:rPr lang="fr-FR" dirty="0"/>
              <a:t> of per prototype)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32E0C4-EB9C-81CF-B696-029159C9A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81" y="4349242"/>
            <a:ext cx="4480088" cy="4027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E6A21A-909F-0477-79E0-33CCD4C45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881" y="5367636"/>
            <a:ext cx="3349689" cy="8135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2AC949-FE29-F9AE-4F43-F7408F42AFE8}"/>
              </a:ext>
            </a:extLst>
          </p:cNvPr>
          <p:cNvSpPr txBox="1"/>
          <p:nvPr/>
        </p:nvSpPr>
        <p:spPr>
          <a:xfrm>
            <a:off x="6887187" y="4428780"/>
            <a:ext cx="4745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instanciating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objects</a:t>
            </a:r>
            <a:endParaRPr lang="fr-FR" dirty="0"/>
          </a:p>
          <a:p>
            <a:r>
              <a:rPr lang="fr-FR" dirty="0"/>
              <a:t>=&gt; call </a:t>
            </a:r>
            <a:r>
              <a:rPr lang="fr-FR" dirty="0" err="1"/>
              <a:t>several</a:t>
            </a:r>
            <a:r>
              <a:rPr lang="fr-FR" dirty="0"/>
              <a:t> times "</a:t>
            </a:r>
            <a:r>
              <a:rPr lang="fr-FR" dirty="0" err="1"/>
              <a:t>this.getZ</a:t>
            </a:r>
            <a:r>
              <a:rPr lang="fr-FR" dirty="0"/>
              <a:t> = </a:t>
            </a:r>
            <a:r>
              <a:rPr lang="fr-FR" dirty="0" err="1"/>
              <a:t>function</a:t>
            </a:r>
            <a:r>
              <a:rPr lang="fr-FR" dirty="0"/>
              <a:t>() {..} "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32727-3B43-D67A-85F8-DCC05F56BB80}"/>
              </a:ext>
            </a:extLst>
          </p:cNvPr>
          <p:cNvSpPr txBox="1"/>
          <p:nvPr/>
        </p:nvSpPr>
        <p:spPr>
          <a:xfrm>
            <a:off x="6887186" y="5367636"/>
            <a:ext cx="4443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redundant</a:t>
            </a:r>
            <a:r>
              <a:rPr lang="fr-FR" dirty="0"/>
              <a:t> (</a:t>
            </a:r>
            <a:r>
              <a:rPr lang="fr-FR" dirty="0" err="1"/>
              <a:t>duplicated</a:t>
            </a:r>
            <a:r>
              <a:rPr lang="fr-FR" dirty="0"/>
              <a:t>) </a:t>
            </a:r>
            <a:r>
              <a:rPr lang="fr-FR" dirty="0" err="1"/>
              <a:t>functions</a:t>
            </a:r>
            <a:r>
              <a:rPr lang="fr-FR" dirty="0"/>
              <a:t> instances!</a:t>
            </a:r>
            <a:br>
              <a:rPr lang="fr-FR" dirty="0"/>
            </a:br>
            <a:r>
              <a:rPr lang="fr-FR" dirty="0" err="1"/>
              <a:t>may</a:t>
            </a:r>
            <a:r>
              <a:rPr lang="fr-FR" dirty="0"/>
              <a:t> have </a:t>
            </a:r>
            <a:r>
              <a:rPr lang="fr-FR" dirty="0" err="1"/>
              <a:t>huge</a:t>
            </a:r>
            <a:r>
              <a:rPr lang="fr-FR" dirty="0"/>
              <a:t> performance/memory impact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C53F96-AC6D-6D08-727F-22FBA3667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310" y="2030048"/>
            <a:ext cx="10502536" cy="13255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72F38C-B354-7AD8-17BC-3FEA5B6ED7AA}"/>
              </a:ext>
            </a:extLst>
          </p:cNvPr>
          <p:cNvSpPr/>
          <p:nvPr/>
        </p:nvSpPr>
        <p:spPr>
          <a:xfrm>
            <a:off x="2893512" y="2692829"/>
            <a:ext cx="244258" cy="3572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5973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9EED-40F2-309B-386F-7763DA5DA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4400"/>
          </a:xfrm>
        </p:spPr>
        <p:txBody>
          <a:bodyPr/>
          <a:lstStyle/>
          <a:p>
            <a:pPr algn="ctr"/>
            <a:r>
              <a:rPr lang="fr-FR" dirty="0"/>
              <a:t>Class </a:t>
            </a:r>
            <a:r>
              <a:rPr lang="fr-FR" dirty="0" err="1"/>
              <a:t>property</a:t>
            </a:r>
            <a:r>
              <a:rPr lang="fr-FR" dirty="0"/>
              <a:t> : </a:t>
            </a:r>
            <a:r>
              <a:rPr lang="fr-FR" dirty="0" err="1"/>
              <a:t>get</a:t>
            </a:r>
            <a:r>
              <a:rPr lang="fr-FR" dirty="0"/>
              <a:t> | set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77B87-10FE-1800-155E-AE77F5418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90" y="1071102"/>
            <a:ext cx="11490366" cy="150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D97AB8-C241-44BC-CFDD-518A3BE5B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023" y="3167743"/>
            <a:ext cx="1846812" cy="1652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BC7FB5-747C-B6FB-BAE1-80112CC99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166" y="3132301"/>
            <a:ext cx="2930876" cy="34666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7DD624-41C4-3081-A57E-433EBE0687E1}"/>
              </a:ext>
            </a:extLst>
          </p:cNvPr>
          <p:cNvSpPr txBox="1"/>
          <p:nvPr/>
        </p:nvSpPr>
        <p:spPr>
          <a:xfrm>
            <a:off x="9118879" y="3072228"/>
            <a:ext cx="19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</a:t>
            </a:r>
            <a:r>
              <a:rPr lang="fr-FR" dirty="0" err="1"/>
              <a:t>property</a:t>
            </a:r>
            <a:r>
              <a:rPr lang="fr-FR" dirty="0"/>
              <a:t> getter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5F37C-774F-1C09-B25F-63F70E521D08}"/>
              </a:ext>
            </a:extLst>
          </p:cNvPr>
          <p:cNvSpPr txBox="1"/>
          <p:nvPr/>
        </p:nvSpPr>
        <p:spPr>
          <a:xfrm>
            <a:off x="9118879" y="4415358"/>
            <a:ext cx="196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</a:t>
            </a:r>
            <a:r>
              <a:rPr lang="fr-FR" dirty="0" err="1"/>
              <a:t>property</a:t>
            </a:r>
            <a:r>
              <a:rPr lang="fr-FR" dirty="0"/>
              <a:t> setter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5560A-6FC2-0E66-4EA8-CDD21264ED95}"/>
              </a:ext>
            </a:extLst>
          </p:cNvPr>
          <p:cNvSpPr/>
          <p:nvPr/>
        </p:nvSpPr>
        <p:spPr>
          <a:xfrm>
            <a:off x="1444023" y="1708897"/>
            <a:ext cx="1956793" cy="2702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568CA3-EE98-7820-95D7-FF464F359019}"/>
              </a:ext>
            </a:extLst>
          </p:cNvPr>
          <p:cNvSpPr/>
          <p:nvPr/>
        </p:nvSpPr>
        <p:spPr>
          <a:xfrm>
            <a:off x="1444022" y="2017436"/>
            <a:ext cx="2639463" cy="2702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E89E8D-0ADD-6F0D-EF04-1631A76C892A}"/>
              </a:ext>
            </a:extLst>
          </p:cNvPr>
          <p:cNvSpPr/>
          <p:nvPr/>
        </p:nvSpPr>
        <p:spPr>
          <a:xfrm>
            <a:off x="6293207" y="3171345"/>
            <a:ext cx="884207" cy="2576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F0FE6-65B8-B344-FC29-982D2AE446DB}"/>
              </a:ext>
            </a:extLst>
          </p:cNvPr>
          <p:cNvSpPr/>
          <p:nvPr/>
        </p:nvSpPr>
        <p:spPr>
          <a:xfrm>
            <a:off x="6293207" y="4532255"/>
            <a:ext cx="1109675" cy="2524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60403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BBF68-5D0C-11BF-9DF7-AD26BEA21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2"/>
            <a:ext cx="10515600" cy="773723"/>
          </a:xfrm>
        </p:spPr>
        <p:txBody>
          <a:bodyPr/>
          <a:lstStyle/>
          <a:p>
            <a:pPr algn="ctr"/>
            <a:r>
              <a:rPr lang="fr-FR" dirty="0"/>
              <a:t>Class </a:t>
            </a:r>
            <a:r>
              <a:rPr lang="fr-FR" dirty="0" err="1"/>
              <a:t>inheritance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5C055-77EB-F12E-3D41-9A8575592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793" y="1287593"/>
            <a:ext cx="6184512" cy="2388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81D2E-BE2E-76C0-1300-29AE084986FB}"/>
              </a:ext>
            </a:extLst>
          </p:cNvPr>
          <p:cNvSpPr txBox="1"/>
          <p:nvPr/>
        </p:nvSpPr>
        <p:spPr>
          <a:xfrm>
            <a:off x="3019529" y="4149969"/>
            <a:ext cx="7702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using</a:t>
            </a:r>
            <a:r>
              <a:rPr lang="fr-FR" dirty="0"/>
              <a:t>  </a:t>
            </a:r>
            <a:r>
              <a:rPr lang="fr-FR" dirty="0" err="1"/>
              <a:t>sub</a:t>
            </a:r>
            <a:r>
              <a:rPr lang="fr-FR" dirty="0"/>
              <a:t>-class and 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override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(</a:t>
            </a:r>
            <a:r>
              <a:rPr lang="fr-FR" dirty="0" err="1"/>
              <a:t>yet</a:t>
            </a:r>
            <a:r>
              <a:rPr lang="fr-FR" dirty="0"/>
              <a:t>?) </a:t>
            </a:r>
            <a:r>
              <a:rPr lang="fr-FR" dirty="0" err="1"/>
              <a:t>idiomatic</a:t>
            </a:r>
            <a:r>
              <a:rPr lang="fr-FR" dirty="0"/>
              <a:t> code in JavaScript</a:t>
            </a:r>
          </a:p>
          <a:p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works</a:t>
            </a:r>
            <a:r>
              <a:rPr lang="fr-FR" dirty="0"/>
              <a:t> "fine"  </a:t>
            </a:r>
          </a:p>
          <a:p>
            <a:r>
              <a:rPr lang="fr-FR" dirty="0"/>
              <a:t>(</a:t>
            </a:r>
            <a:r>
              <a:rPr lang="fr-FR" dirty="0" err="1"/>
              <a:t>without</a:t>
            </a:r>
            <a:r>
              <a:rPr lang="fr-FR" dirty="0"/>
              <a:t> type check / </a:t>
            </a:r>
            <a:r>
              <a:rPr lang="fr-FR" dirty="0" err="1"/>
              <a:t>immutability</a:t>
            </a:r>
            <a:r>
              <a:rPr lang="fr-FR" dirty="0"/>
              <a:t> </a:t>
            </a:r>
            <a:r>
              <a:rPr lang="fr-FR" dirty="0" err="1"/>
              <a:t>constraint</a:t>
            </a:r>
            <a:r>
              <a:rPr lang="fr-FR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A71F82-CC92-9399-5890-81FF052166A1}"/>
              </a:ext>
            </a:extLst>
          </p:cNvPr>
          <p:cNvSpPr/>
          <p:nvPr/>
        </p:nvSpPr>
        <p:spPr>
          <a:xfrm>
            <a:off x="4038522" y="1297547"/>
            <a:ext cx="1197357" cy="2619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4A25BC-E37D-12AB-88FC-4B7D7A209ED9}"/>
              </a:ext>
            </a:extLst>
          </p:cNvPr>
          <p:cNvSpPr/>
          <p:nvPr/>
        </p:nvSpPr>
        <p:spPr>
          <a:xfrm>
            <a:off x="3044582" y="1291285"/>
            <a:ext cx="706964" cy="2619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37953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BCD97-5632-1B6B-1842-E9B74DA47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3915"/>
          </a:xfrm>
        </p:spPr>
        <p:txBody>
          <a:bodyPr/>
          <a:lstStyle/>
          <a:p>
            <a:pPr algn="ctr"/>
            <a:r>
              <a:rPr lang="fr-FR" dirty="0"/>
              <a:t>Class </a:t>
            </a:r>
            <a:r>
              <a:rPr lang="fr-FR" dirty="0" err="1"/>
              <a:t>static</a:t>
            </a:r>
            <a:r>
              <a:rPr lang="fr-FR" dirty="0"/>
              <a:t> : </a:t>
            </a:r>
            <a:r>
              <a:rPr lang="fr-FR" dirty="0" err="1"/>
              <a:t>method</a:t>
            </a:r>
            <a:r>
              <a:rPr lang="fr-FR" dirty="0"/>
              <a:t> | </a:t>
            </a:r>
            <a:r>
              <a:rPr lang="fr-FR" dirty="0" err="1"/>
              <a:t>field</a:t>
            </a:r>
            <a:r>
              <a:rPr lang="fr-FR" dirty="0"/>
              <a:t> | </a:t>
            </a:r>
            <a:r>
              <a:rPr lang="fr-FR" dirty="0" err="1"/>
              <a:t>get</a:t>
            </a:r>
            <a:r>
              <a:rPr lang="fr-FR" dirty="0"/>
              <a:t> | 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127F91-005A-B838-7FD9-EF6C5AF59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37" y="3807458"/>
            <a:ext cx="1998430" cy="24559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5618B-16D8-6B10-2808-1FB600C2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43" y="932628"/>
            <a:ext cx="11393352" cy="24879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86C468-E598-60FB-8EFC-08FCF5D18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896" y="3539276"/>
            <a:ext cx="2105946" cy="31484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859151-4638-6185-9314-BACD5EC5F831}"/>
              </a:ext>
            </a:extLst>
          </p:cNvPr>
          <p:cNvSpPr txBox="1"/>
          <p:nvPr/>
        </p:nvSpPr>
        <p:spPr>
          <a:xfrm>
            <a:off x="3120013" y="5385916"/>
            <a:ext cx="186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get</a:t>
            </a:r>
            <a:r>
              <a:rPr lang="fr-FR" dirty="0"/>
              <a:t>/set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E5AC81-593B-FCF4-FB77-69A3D56B8A84}"/>
              </a:ext>
            </a:extLst>
          </p:cNvPr>
          <p:cNvSpPr txBox="1"/>
          <p:nvPr/>
        </p:nvSpPr>
        <p:spPr>
          <a:xfrm>
            <a:off x="3120013" y="3849242"/>
            <a:ext cx="1885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2A0199-DEB6-A8C2-18F6-294DADC5993F}"/>
              </a:ext>
            </a:extLst>
          </p:cNvPr>
          <p:cNvSpPr txBox="1"/>
          <p:nvPr/>
        </p:nvSpPr>
        <p:spPr>
          <a:xfrm>
            <a:off x="8623160" y="3539276"/>
            <a:ext cx="253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property</a:t>
            </a:r>
            <a:r>
              <a:rPr lang="fr-FR" dirty="0"/>
              <a:t> getter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53B0F3-EEE5-6760-40FA-63908023CC39}"/>
              </a:ext>
            </a:extLst>
          </p:cNvPr>
          <p:cNvSpPr txBox="1"/>
          <p:nvPr/>
        </p:nvSpPr>
        <p:spPr>
          <a:xfrm>
            <a:off x="8623160" y="4744190"/>
            <a:ext cx="609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call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property</a:t>
            </a:r>
            <a:r>
              <a:rPr lang="fr-FR" dirty="0"/>
              <a:t> setter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938CD2-894E-B5E4-CE0C-34458E7ABC52}"/>
              </a:ext>
            </a:extLst>
          </p:cNvPr>
          <p:cNvSpPr/>
          <p:nvPr/>
        </p:nvSpPr>
        <p:spPr>
          <a:xfrm>
            <a:off x="1132483" y="1285020"/>
            <a:ext cx="871681" cy="11262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B0906A-75C4-C6A9-8F58-77FA2B054834}"/>
              </a:ext>
            </a:extLst>
          </p:cNvPr>
          <p:cNvSpPr/>
          <p:nvPr/>
        </p:nvSpPr>
        <p:spPr>
          <a:xfrm>
            <a:off x="1152320" y="3906096"/>
            <a:ext cx="1183784" cy="3124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7C6DB1-EA7E-FA7D-436B-3E13BA901F9E}"/>
              </a:ext>
            </a:extLst>
          </p:cNvPr>
          <p:cNvSpPr/>
          <p:nvPr/>
        </p:nvSpPr>
        <p:spPr>
          <a:xfrm>
            <a:off x="1192467" y="5455297"/>
            <a:ext cx="592492" cy="2999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AD044D-40BF-E633-7CDA-8561C574907C}"/>
              </a:ext>
            </a:extLst>
          </p:cNvPr>
          <p:cNvSpPr/>
          <p:nvPr/>
        </p:nvSpPr>
        <p:spPr>
          <a:xfrm>
            <a:off x="6475881" y="3573967"/>
            <a:ext cx="933263" cy="2752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5369D0-FE60-E8AA-8F17-433A21ECE528}"/>
              </a:ext>
            </a:extLst>
          </p:cNvPr>
          <p:cNvSpPr/>
          <p:nvPr/>
        </p:nvSpPr>
        <p:spPr>
          <a:xfrm>
            <a:off x="6475880" y="4791218"/>
            <a:ext cx="1158734" cy="2752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93488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D1D9-DC57-F963-8BE6-CB9A27E74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3916"/>
          </a:xfrm>
        </p:spPr>
        <p:txBody>
          <a:bodyPr/>
          <a:lstStyle/>
          <a:p>
            <a:pPr algn="ctr"/>
            <a:r>
              <a:rPr lang="fr-FR" dirty="0"/>
              <a:t>Class </a:t>
            </a:r>
            <a:r>
              <a:rPr lang="fr-FR" dirty="0" err="1"/>
              <a:t>statics</a:t>
            </a:r>
            <a:r>
              <a:rPr lang="fr-FR" dirty="0"/>
              <a:t> : </a:t>
            </a:r>
            <a:r>
              <a:rPr lang="fr-FR" dirty="0" err="1"/>
              <a:t>stored</a:t>
            </a:r>
            <a:r>
              <a:rPr lang="fr-FR" dirty="0"/>
              <a:t> on prototype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BE4084-B377-86FA-9CF1-3EF9DB006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041" y="1589637"/>
            <a:ext cx="3113040" cy="1226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83AACC-A2B4-24BA-B683-C2569B71B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651" y="2041814"/>
            <a:ext cx="4275190" cy="4705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BFC73F-C266-C313-36A6-7AA2BE468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547" y="1116593"/>
            <a:ext cx="1581287" cy="68585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C93F574-2B2A-7C9B-EBBD-CC02A00E981C}"/>
              </a:ext>
            </a:extLst>
          </p:cNvPr>
          <p:cNvSpPr/>
          <p:nvPr/>
        </p:nvSpPr>
        <p:spPr>
          <a:xfrm>
            <a:off x="1673051" y="1523098"/>
            <a:ext cx="276330" cy="25423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BB2296-F46D-DB82-26E2-BAC41C546720}"/>
              </a:ext>
            </a:extLst>
          </p:cNvPr>
          <p:cNvCxnSpPr>
            <a:cxnSpLocks/>
          </p:cNvCxnSpPr>
          <p:nvPr/>
        </p:nvCxnSpPr>
        <p:spPr>
          <a:xfrm>
            <a:off x="1949381" y="1802452"/>
            <a:ext cx="1708219" cy="68585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295441-53DB-91BA-BC20-B8A02F118BDA}"/>
              </a:ext>
            </a:extLst>
          </p:cNvPr>
          <p:cNvCxnSpPr>
            <a:cxnSpLocks/>
          </p:cNvCxnSpPr>
          <p:nvPr/>
        </p:nvCxnSpPr>
        <p:spPr>
          <a:xfrm>
            <a:off x="4143620" y="2491991"/>
            <a:ext cx="3246943" cy="13263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3D524E1-C8BC-22C9-0ABA-73272D659F44}"/>
              </a:ext>
            </a:extLst>
          </p:cNvPr>
          <p:cNvSpPr/>
          <p:nvPr/>
        </p:nvSpPr>
        <p:spPr>
          <a:xfrm>
            <a:off x="3868616" y="2283422"/>
            <a:ext cx="264956" cy="26383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D11B6-2568-9E5A-1482-D4763C221082}"/>
              </a:ext>
            </a:extLst>
          </p:cNvPr>
          <p:cNvSpPr/>
          <p:nvPr/>
        </p:nvSpPr>
        <p:spPr>
          <a:xfrm>
            <a:off x="8175383" y="3005900"/>
            <a:ext cx="1471034" cy="5009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5495D1-9785-86F7-4CB2-49C69823EB73}"/>
              </a:ext>
            </a:extLst>
          </p:cNvPr>
          <p:cNvSpPr/>
          <p:nvPr/>
        </p:nvSpPr>
        <p:spPr>
          <a:xfrm>
            <a:off x="8180407" y="4310743"/>
            <a:ext cx="1471034" cy="2964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B95F75-9835-BFC2-1FDB-6B413B66071C}"/>
              </a:ext>
            </a:extLst>
          </p:cNvPr>
          <p:cNvSpPr/>
          <p:nvPr/>
        </p:nvSpPr>
        <p:spPr>
          <a:xfrm>
            <a:off x="8172034" y="5137038"/>
            <a:ext cx="2866080" cy="5009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998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97A38-C5EE-8500-5377-333858823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63970"/>
          </a:xfrm>
        </p:spPr>
        <p:txBody>
          <a:bodyPr/>
          <a:lstStyle/>
          <a:p>
            <a:pPr algn="ctr"/>
            <a:r>
              <a:rPr lang="fr-FR" dirty="0"/>
              <a:t>OK </a:t>
            </a:r>
            <a:r>
              <a:rPr lang="fr-FR" dirty="0" err="1"/>
              <a:t>there</a:t>
            </a:r>
            <a:r>
              <a:rPr lang="fr-FR" dirty="0"/>
              <a:t> are "</a:t>
            </a:r>
            <a:r>
              <a:rPr lang="fr-FR" b="1" dirty="0"/>
              <a:t>class"</a:t>
            </a:r>
            <a:r>
              <a:rPr lang="fr-FR" dirty="0"/>
              <a:t>,</a:t>
            </a:r>
            <a:br>
              <a:rPr lang="fr-FR" dirty="0"/>
            </a:br>
            <a:br>
              <a:rPr lang="fr-FR" dirty="0"/>
            </a:br>
            <a:r>
              <a:rPr lang="fr-FR" dirty="0"/>
              <a:t>but class are not "</a:t>
            </a:r>
            <a:r>
              <a:rPr lang="fr-FR" b="1" dirty="0"/>
              <a:t>Type</a:t>
            </a:r>
            <a:r>
              <a:rPr lang="fr-FR" dirty="0"/>
              <a:t>"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b="1" dirty="0"/>
              <a:t>NO</a:t>
            </a:r>
            <a:r>
              <a:rPr lang="fr-FR" dirty="0"/>
              <a:t> </a:t>
            </a:r>
            <a:r>
              <a:rPr lang="fr-FR" b="1" dirty="0"/>
              <a:t>type-checking</a:t>
            </a:r>
            <a:r>
              <a:rPr lang="fr-FR" dirty="0"/>
              <a:t> at compile-time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C13EB9-269A-B11F-CF69-F0B838C55B48}"/>
              </a:ext>
            </a:extLst>
          </p:cNvPr>
          <p:cNvSpPr txBox="1"/>
          <p:nvPr/>
        </p:nvSpPr>
        <p:spPr>
          <a:xfrm>
            <a:off x="3938954" y="4456444"/>
            <a:ext cx="54972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Mostly</a:t>
            </a:r>
            <a:r>
              <a:rPr lang="fr-FR" sz="2400" dirty="0"/>
              <a:t> on </a:t>
            </a:r>
            <a:r>
              <a:rPr lang="fr-FR" sz="2400" dirty="0" err="1"/>
              <a:t>any</a:t>
            </a:r>
            <a:r>
              <a:rPr lang="fr-FR" sz="2400" dirty="0"/>
              <a:t> </a:t>
            </a:r>
            <a:r>
              <a:rPr lang="fr-FR" sz="2400" dirty="0" err="1"/>
              <a:t>error</a:t>
            </a:r>
            <a:r>
              <a:rPr lang="fr-FR" sz="2400" dirty="0"/>
              <a:t>,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will</a:t>
            </a:r>
            <a:r>
              <a:rPr lang="fr-FR" sz="2400" dirty="0"/>
              <a:t> </a:t>
            </a:r>
            <a:r>
              <a:rPr lang="fr-FR" sz="2400" dirty="0" err="1"/>
              <a:t>get</a:t>
            </a:r>
            <a:r>
              <a:rPr lang="fr-FR" sz="2400" dirty="0"/>
              <a:t> : </a:t>
            </a:r>
          </a:p>
          <a:p>
            <a:br>
              <a:rPr lang="fr-FR" sz="2400" dirty="0"/>
            </a:br>
            <a:r>
              <a:rPr lang="fr-FR" sz="2400" dirty="0"/>
              <a:t>     Exception  "</a:t>
            </a:r>
            <a:r>
              <a:rPr lang="fr-FR" sz="2400" dirty="0" err="1"/>
              <a:t>undefined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not a </a:t>
            </a:r>
            <a:r>
              <a:rPr lang="fr-FR" sz="2400" dirty="0" err="1"/>
              <a:t>function</a:t>
            </a:r>
            <a:r>
              <a:rPr lang="fr-FR" sz="24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160787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1213338"/>
          </a:xfrm>
        </p:spPr>
        <p:txBody>
          <a:bodyPr/>
          <a:lstStyle/>
          <a:p>
            <a:pPr algn="ctr"/>
            <a:r>
              <a:rPr lang="fr-FR" dirty="0" err="1"/>
              <a:t>developed</a:t>
            </a:r>
            <a:r>
              <a:rPr lang="fr-FR" dirty="0"/>
              <a:t> in 10 </a:t>
            </a:r>
            <a:r>
              <a:rPr lang="fr-FR" dirty="0" err="1"/>
              <a:t>days</a:t>
            </a:r>
            <a:r>
              <a:rPr lang="fr-FR" dirty="0"/>
              <a:t> by 1 </a:t>
            </a:r>
            <a:r>
              <a:rPr lang="fr-FR" dirty="0" err="1"/>
              <a:t>person</a:t>
            </a:r>
            <a:br>
              <a:rPr lang="fr-FR" dirty="0"/>
            </a:br>
            <a:r>
              <a:rPr lang="fr-FR" dirty="0"/>
              <a:t>... =&gt;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weird parts of the langage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B10F4-68AC-4F5F-5ECC-87A65F624823}"/>
              </a:ext>
            </a:extLst>
          </p:cNvPr>
          <p:cNvSpPr txBox="1"/>
          <p:nvPr/>
        </p:nvSpPr>
        <p:spPr>
          <a:xfrm>
            <a:off x="3862754" y="1998758"/>
            <a:ext cx="47595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/>
              <a:t>https://jsisweird.com/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191BD-7738-5880-0911-57992C5E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382" y="3002623"/>
            <a:ext cx="6351820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379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007" y="85409"/>
            <a:ext cx="10515600" cy="1306285"/>
          </a:xfrm>
        </p:spPr>
        <p:txBody>
          <a:bodyPr/>
          <a:lstStyle/>
          <a:p>
            <a:pPr algn="ctr"/>
            <a:r>
              <a:rPr lang="fr-FR" dirty="0"/>
              <a:t>Type checking ?</a:t>
            </a:r>
            <a:br>
              <a:rPr lang="fr-FR" dirty="0"/>
            </a:br>
            <a:r>
              <a:rPr lang="fr-FR" dirty="0"/>
              <a:t>at "Compile Time" ??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FB8D2-09CC-7F58-6D31-2459F20284BD}"/>
              </a:ext>
            </a:extLst>
          </p:cNvPr>
          <p:cNvSpPr txBox="1"/>
          <p:nvPr/>
        </p:nvSpPr>
        <p:spPr>
          <a:xfrm>
            <a:off x="2964263" y="2692959"/>
            <a:ext cx="726487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add</a:t>
            </a:r>
            <a:r>
              <a:rPr lang="fr-FR" sz="2800" dirty="0"/>
              <a:t> </a:t>
            </a:r>
            <a:r>
              <a:rPr lang="fr-FR" sz="2800" dirty="0" err="1"/>
              <a:t>optional</a:t>
            </a:r>
            <a:r>
              <a:rPr lang="fr-FR" sz="2800" dirty="0"/>
              <a:t>  " : &lt;</a:t>
            </a:r>
            <a:r>
              <a:rPr lang="fr-FR" sz="2800" dirty="0" err="1"/>
              <a:t>typeDeclaration</a:t>
            </a:r>
            <a:r>
              <a:rPr lang="fr-FR" sz="2800" dirty="0"/>
              <a:t>&gt;"  to variables</a:t>
            </a:r>
          </a:p>
          <a:p>
            <a:endParaRPr lang="fr-FR" sz="2800" dirty="0"/>
          </a:p>
          <a:p>
            <a:r>
              <a:rPr lang="fr-FR" sz="2800" dirty="0" err="1"/>
              <a:t>TypeScript</a:t>
            </a:r>
            <a:r>
              <a:rPr lang="fr-FR" sz="2800" dirty="0"/>
              <a:t> = </a:t>
            </a:r>
            <a:r>
              <a:rPr lang="fr-FR" sz="2800" dirty="0" err="1"/>
              <a:t>superset</a:t>
            </a:r>
            <a:r>
              <a:rPr lang="fr-FR" sz="2800" dirty="0"/>
              <a:t> of JavaScript langage</a:t>
            </a:r>
          </a:p>
          <a:p>
            <a:endParaRPr lang="fr-FR" sz="2800" dirty="0"/>
          </a:p>
          <a:p>
            <a:r>
              <a:rPr lang="fr-FR" sz="2800" dirty="0"/>
              <a:t> a JavaScript file </a:t>
            </a:r>
            <a:r>
              <a:rPr lang="fr-FR" sz="2800" dirty="0" err="1"/>
              <a:t>is</a:t>
            </a:r>
            <a:r>
              <a:rPr lang="fr-FR" sz="2800" dirty="0"/>
              <a:t> a </a:t>
            </a:r>
            <a:r>
              <a:rPr lang="fr-FR" sz="2800" dirty="0" err="1"/>
              <a:t>TypeScript</a:t>
            </a:r>
            <a:r>
              <a:rPr lang="fr-FR" sz="2800" dirty="0"/>
              <a:t> file</a:t>
            </a:r>
          </a:p>
          <a:p>
            <a:r>
              <a:rPr lang="fr-FR" sz="2800" dirty="0"/>
              <a:t>(</a:t>
            </a:r>
            <a:r>
              <a:rPr lang="fr-FR" sz="2800" dirty="0" err="1"/>
              <a:t>valid</a:t>
            </a:r>
            <a:r>
              <a:rPr lang="fr-FR" sz="2800" dirty="0"/>
              <a:t> </a:t>
            </a:r>
            <a:r>
              <a:rPr lang="fr-FR" sz="2800" dirty="0" err="1"/>
              <a:t>grammar</a:t>
            </a:r>
            <a:r>
              <a:rPr lang="fr-FR" sz="2800" dirty="0"/>
              <a:t>, but </a:t>
            </a:r>
            <a:r>
              <a:rPr lang="fr-FR" sz="2800" dirty="0" err="1"/>
              <a:t>maybe</a:t>
            </a:r>
            <a:r>
              <a:rPr lang="fr-FR" sz="2800" dirty="0"/>
              <a:t> </a:t>
            </a:r>
            <a:r>
              <a:rPr lang="fr-FR" sz="2800" dirty="0" err="1"/>
              <a:t>invalid</a:t>
            </a:r>
            <a:r>
              <a:rPr lang="fr-FR" sz="2800" dirty="0"/>
              <a:t> type check)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5163582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/>
              <a:t>Edit </a:t>
            </a:r>
            <a:r>
              <a:rPr lang="fr-FR" dirty="0" err="1"/>
              <a:t>Js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": &lt;type&gt;" to variables</a:t>
            </a:r>
            <a:br>
              <a:rPr lang="fr-FR" dirty="0"/>
            </a:br>
            <a:r>
              <a:rPr lang="fr-FR" dirty="0"/>
              <a:t>Rename file ".</a:t>
            </a:r>
            <a:r>
              <a:rPr lang="fr-FR" dirty="0" err="1"/>
              <a:t>js</a:t>
            </a:r>
            <a:r>
              <a:rPr lang="fr-FR" dirty="0"/>
              <a:t>" to ".</a:t>
            </a:r>
            <a:r>
              <a:rPr lang="fr-FR" dirty="0" err="1"/>
              <a:t>ts</a:t>
            </a:r>
            <a:r>
              <a:rPr lang="fr-FR" dirty="0"/>
              <a:t>" </a:t>
            </a:r>
            <a:r>
              <a:rPr lang="fr-FR" dirty="0" err="1"/>
              <a:t>TypeScript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6FC9B-3643-4DF5-8AB5-73176FFA1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12" y="3386004"/>
            <a:ext cx="4506687" cy="10400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FB6F1F-E3B4-41AB-AD92-AA463606B65E}"/>
              </a:ext>
            </a:extLst>
          </p:cNvPr>
          <p:cNvSpPr txBox="1"/>
          <p:nvPr/>
        </p:nvSpPr>
        <p:spPr>
          <a:xfrm>
            <a:off x="336834" y="2458314"/>
            <a:ext cx="4991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": &lt;type&gt;"   </a:t>
            </a:r>
            <a:r>
              <a:rPr lang="fr-FR" sz="2800" dirty="0" err="1"/>
              <a:t>is</a:t>
            </a:r>
            <a:r>
              <a:rPr lang="fr-FR" sz="2800" dirty="0"/>
              <a:t> not </a:t>
            </a:r>
            <a:r>
              <a:rPr lang="fr-FR" sz="2800" dirty="0" err="1"/>
              <a:t>valid</a:t>
            </a:r>
            <a:r>
              <a:rPr lang="fr-FR" sz="2800" dirty="0"/>
              <a:t> JavaScript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83B8AA-BA2C-BD72-3BBD-B6E0DDBEB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576" y="3162991"/>
            <a:ext cx="4877223" cy="14860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363059-2217-BA0D-E663-AA05C1F9A8E5}"/>
              </a:ext>
            </a:extLst>
          </p:cNvPr>
          <p:cNvSpPr txBox="1"/>
          <p:nvPr/>
        </p:nvSpPr>
        <p:spPr>
          <a:xfrm>
            <a:off x="6764215" y="2451891"/>
            <a:ext cx="2819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valid</a:t>
            </a:r>
            <a:r>
              <a:rPr lang="fr-FR" sz="2800" dirty="0"/>
              <a:t> in </a:t>
            </a:r>
            <a:r>
              <a:rPr lang="fr-FR" sz="2800" dirty="0" err="1"/>
              <a:t>TypeScript</a:t>
            </a:r>
            <a:endParaRPr lang="fr-FR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4E9DED-40C5-918C-598E-5F31F1D7A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12" y="4974967"/>
            <a:ext cx="8725656" cy="17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0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FD15-49BB-C3F6-5042-0E4FE96F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83"/>
            <a:ext cx="10515600" cy="917314"/>
          </a:xfrm>
        </p:spPr>
        <p:txBody>
          <a:bodyPr/>
          <a:lstStyle/>
          <a:p>
            <a:pPr algn="ctr"/>
            <a:r>
              <a:rPr lang="fr-FR" dirty="0"/>
              <a:t>Compile Time checking 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36E2F-9775-FEEA-795F-69A56A00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87" y="1922801"/>
            <a:ext cx="6496613" cy="1284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A9A17E-17FE-BA81-1860-D889538D1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87" y="3827719"/>
            <a:ext cx="6534716" cy="17146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90215D-845F-6500-F1C8-48696113A15F}"/>
              </a:ext>
            </a:extLst>
          </p:cNvPr>
          <p:cNvSpPr txBox="1"/>
          <p:nvPr/>
        </p:nvSpPr>
        <p:spPr>
          <a:xfrm>
            <a:off x="7869256" y="2149342"/>
            <a:ext cx="34845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valid</a:t>
            </a:r>
            <a:r>
              <a:rPr lang="fr-FR" sz="2400" dirty="0"/>
              <a:t> in </a:t>
            </a:r>
            <a:r>
              <a:rPr lang="fr-FR" sz="2400" dirty="0" err="1"/>
              <a:t>untyped</a:t>
            </a:r>
            <a:r>
              <a:rPr lang="fr-FR" sz="2400" dirty="0"/>
              <a:t> JavaScript</a:t>
            </a:r>
          </a:p>
          <a:p>
            <a:r>
              <a:rPr lang="fr-FR" sz="2400" dirty="0"/>
              <a:t>but not in </a:t>
            </a:r>
            <a:r>
              <a:rPr lang="fr-FR" sz="2400" dirty="0" err="1"/>
              <a:t>TypeScript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425129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IntelliJ</a:t>
            </a:r>
            <a:r>
              <a:rPr lang="fr-FR" dirty="0"/>
              <a:t> </a:t>
            </a:r>
            <a:r>
              <a:rPr lang="fr-FR" dirty="0" err="1"/>
              <a:t>TypeScript</a:t>
            </a:r>
            <a:r>
              <a:rPr lang="fr-FR" dirty="0"/>
              <a:t> : Recompile on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9305D-0B56-F3E2-65C5-56886901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19" y="775308"/>
            <a:ext cx="9325885" cy="59771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0C7FC3-56B3-E4D5-6E21-9E7104610143}"/>
              </a:ext>
            </a:extLst>
          </p:cNvPr>
          <p:cNvSpPr/>
          <p:nvPr/>
        </p:nvSpPr>
        <p:spPr>
          <a:xfrm>
            <a:off x="4220307" y="2557306"/>
            <a:ext cx="1582615" cy="211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6308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Js</a:t>
            </a:r>
            <a:r>
              <a:rPr lang="fr-FR" dirty="0"/>
              <a:t> file 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Ts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C8688-5804-707A-E2DB-F2C17E70D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81" y="1369733"/>
            <a:ext cx="3532176" cy="22099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791196-4F12-160E-EE23-F1CBBB22F2C4}"/>
              </a:ext>
            </a:extLst>
          </p:cNvPr>
          <p:cNvSpPr/>
          <p:nvPr/>
        </p:nvSpPr>
        <p:spPr>
          <a:xfrm>
            <a:off x="2451798" y="2474729"/>
            <a:ext cx="411982" cy="29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A466B1-2661-FD83-0FF6-958C67479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435" y="2697731"/>
            <a:ext cx="3532176" cy="24271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AB47FB-564C-467F-DF74-3804C7C70B87}"/>
              </a:ext>
            </a:extLst>
          </p:cNvPr>
          <p:cNvSpPr/>
          <p:nvPr/>
        </p:nvSpPr>
        <p:spPr>
          <a:xfrm>
            <a:off x="7321897" y="3853027"/>
            <a:ext cx="1173983" cy="497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1DC0114-1327-46FC-4E56-9BF7B5D0C02B}"/>
              </a:ext>
            </a:extLst>
          </p:cNvPr>
          <p:cNvSpPr/>
          <p:nvPr/>
        </p:nvSpPr>
        <p:spPr>
          <a:xfrm>
            <a:off x="6177597" y="3968839"/>
            <a:ext cx="949569" cy="2964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13F350-614B-3006-23DB-E0DA87AE5B3C}"/>
              </a:ext>
            </a:extLst>
          </p:cNvPr>
          <p:cNvSpPr txBox="1"/>
          <p:nvPr/>
        </p:nvSpPr>
        <p:spPr>
          <a:xfrm>
            <a:off x="4208866" y="3853027"/>
            <a:ext cx="19963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expand to </a:t>
            </a:r>
            <a:r>
              <a:rPr lang="fr-FR" sz="2400" dirty="0" err="1"/>
              <a:t>see</a:t>
            </a:r>
            <a:r>
              <a:rPr lang="fr-FR" sz="2400" dirty="0"/>
              <a:t> </a:t>
            </a:r>
          </a:p>
          <a:p>
            <a:r>
              <a:rPr lang="fr-FR" sz="2400" dirty="0" err="1"/>
              <a:t>generated</a:t>
            </a:r>
            <a:r>
              <a:rPr lang="fr-FR" sz="2400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216242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2260878"/>
          </a:xfrm>
        </p:spPr>
        <p:txBody>
          <a:bodyPr/>
          <a:lstStyle/>
          <a:p>
            <a:pPr algn="ctr"/>
            <a:r>
              <a:rPr lang="fr-FR" sz="4400" dirty="0"/>
              <a:t>Transpile </a:t>
            </a:r>
            <a:r>
              <a:rPr lang="fr-FR" sz="4400" dirty="0" err="1"/>
              <a:t>TypeScript</a:t>
            </a:r>
            <a:br>
              <a:rPr lang="fr-FR" sz="4400" dirty="0"/>
            </a:br>
            <a:r>
              <a:rPr lang="fr-FR" sz="4400" dirty="0"/>
              <a:t> = </a:t>
            </a:r>
            <a:r>
              <a:rPr lang="fr-FR" sz="4400" dirty="0" err="1"/>
              <a:t>generate</a:t>
            </a:r>
            <a:r>
              <a:rPr lang="fr-FR" sz="4400" dirty="0"/>
              <a:t> JS by </a:t>
            </a:r>
            <a:r>
              <a:rPr lang="fr-FR" sz="4400" dirty="0" err="1"/>
              <a:t>mostly</a:t>
            </a:r>
            <a:r>
              <a:rPr lang="fr-FR" sz="4400" dirty="0"/>
              <a:t> </a:t>
            </a:r>
            <a:r>
              <a:rPr lang="fr-FR" sz="4400" dirty="0" err="1"/>
              <a:t>removing</a:t>
            </a:r>
            <a:r>
              <a:rPr lang="fr-FR" sz="4400" dirty="0"/>
              <a:t> </a:t>
            </a:r>
            <a:br>
              <a:rPr lang="fr-FR" sz="4400" dirty="0"/>
            </a:br>
            <a:r>
              <a:rPr lang="fr-FR" sz="4400" dirty="0"/>
              <a:t>": &lt;</a:t>
            </a:r>
            <a:r>
              <a:rPr lang="fr-FR" sz="4400" dirty="0" err="1"/>
              <a:t>typeDeclaration</a:t>
            </a:r>
            <a:r>
              <a:rPr lang="fr-FR" sz="4400" dirty="0"/>
              <a:t>&gt;"</a:t>
            </a:r>
            <a:br>
              <a:rPr lang="fr-FR" sz="4400" dirty="0"/>
            </a:b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91928-8F3A-75EE-04B9-384259668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89" y="2597500"/>
            <a:ext cx="10545464" cy="29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961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Tsc</a:t>
            </a:r>
            <a:r>
              <a:rPr lang="fr-FR" dirty="0"/>
              <a:t>  (=</a:t>
            </a:r>
            <a:r>
              <a:rPr lang="fr-FR" dirty="0" err="1"/>
              <a:t>TypeScript</a:t>
            </a:r>
            <a:r>
              <a:rPr lang="fr-FR" dirty="0"/>
              <a:t> Compiler)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651A8-8457-FD29-2FA5-C8C3F1869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01" y="1018966"/>
            <a:ext cx="11507197" cy="48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384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tsc</a:t>
            </a:r>
            <a:r>
              <a:rPr lang="fr-FR" dirty="0"/>
              <a:t> --init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30ED20-5A87-CD9D-77EB-9F93FC01F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770" y="1523835"/>
            <a:ext cx="6218459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214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3E6A5-7F9F-11F6-D26B-F93141AD3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459"/>
            <a:ext cx="10515600" cy="1095271"/>
          </a:xfrm>
        </p:spPr>
        <p:txBody>
          <a:bodyPr/>
          <a:lstStyle/>
          <a:p>
            <a:pPr algn="ctr"/>
            <a:r>
              <a:rPr lang="fr-FR" dirty="0" err="1"/>
              <a:t>tsconfig.json</a:t>
            </a:r>
            <a:r>
              <a:rPr lang="fr-FR" dirty="0"/>
              <a:t>  </a:t>
            </a:r>
            <a:r>
              <a:rPr lang="fr-FR" dirty="0" err="1"/>
              <a:t>using</a:t>
            </a:r>
            <a:r>
              <a:rPr lang="fr-FR" dirty="0"/>
              <a:t> ES5 ... ES2023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B759D-EC24-0AAE-FE54-A10E86D0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053" y="1284773"/>
            <a:ext cx="7563505" cy="51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16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/>
              <a:t>Example </a:t>
            </a:r>
            <a:r>
              <a:rPr lang="fr-FR" dirty="0" err="1"/>
              <a:t>Emulating</a:t>
            </a:r>
            <a:r>
              <a:rPr lang="fr-FR" dirty="0"/>
              <a:t> class </a:t>
            </a:r>
            <a:r>
              <a:rPr lang="fr-FR" dirty="0" err="1"/>
              <a:t>with</a:t>
            </a:r>
            <a:r>
              <a:rPr lang="fr-FR" dirty="0"/>
              <a:t> ES5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5A7245-D9EF-201F-FFE2-E05F4337B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17" y="2002257"/>
            <a:ext cx="11716765" cy="44009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A65758-7DD8-C2DC-BF0D-8D5494A62BD7}"/>
              </a:ext>
            </a:extLst>
          </p:cNvPr>
          <p:cNvSpPr/>
          <p:nvPr/>
        </p:nvSpPr>
        <p:spPr>
          <a:xfrm>
            <a:off x="6903217" y="2630478"/>
            <a:ext cx="1040005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5DED1D-949A-06A4-78ED-7626172377BB}"/>
              </a:ext>
            </a:extLst>
          </p:cNvPr>
          <p:cNvSpPr/>
          <p:nvPr/>
        </p:nvSpPr>
        <p:spPr>
          <a:xfrm>
            <a:off x="7311851" y="4420759"/>
            <a:ext cx="2530510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11FA60-BB17-B31F-7A96-A74BB9F5E18E}"/>
              </a:ext>
            </a:extLst>
          </p:cNvPr>
          <p:cNvSpPr/>
          <p:nvPr/>
        </p:nvSpPr>
        <p:spPr>
          <a:xfrm>
            <a:off x="7266633" y="3211929"/>
            <a:ext cx="2188866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443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even</a:t>
            </a:r>
            <a:r>
              <a:rPr lang="fr-FR" dirty="0"/>
              <a:t> for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039FE-2D7B-3865-A99D-96279BC1B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99" y="856397"/>
            <a:ext cx="7444073" cy="50520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AEB7FD-9AD0-6D62-183D-65434A534600}"/>
              </a:ext>
            </a:extLst>
          </p:cNvPr>
          <p:cNvSpPr txBox="1"/>
          <p:nvPr/>
        </p:nvSpPr>
        <p:spPr>
          <a:xfrm>
            <a:off x="2819399" y="6095999"/>
            <a:ext cx="7357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There are (</a:t>
            </a:r>
            <a:r>
              <a:rPr lang="fr-FR" sz="2000" dirty="0" err="1"/>
              <a:t>strange</a:t>
            </a:r>
            <a:r>
              <a:rPr lang="fr-FR" sz="2000" dirty="0"/>
              <a:t>) </a:t>
            </a:r>
            <a:r>
              <a:rPr lang="fr-FR" sz="2000" dirty="0" err="1"/>
              <a:t>implicit</a:t>
            </a:r>
            <a:r>
              <a:rPr lang="fr-FR" sz="2000" dirty="0"/>
              <a:t> coercions </a:t>
            </a:r>
            <a:r>
              <a:rPr lang="fr-FR" sz="2000" dirty="0" err="1"/>
              <a:t>between</a:t>
            </a:r>
            <a:r>
              <a:rPr lang="fr-FR" sz="2000" dirty="0"/>
              <a:t> primitive types...</a:t>
            </a:r>
          </a:p>
          <a:p>
            <a:r>
              <a:rPr lang="fr-FR" sz="2000" dirty="0"/>
              <a:t>For exact </a:t>
            </a:r>
            <a:r>
              <a:rPr lang="fr-FR" sz="2000" dirty="0" err="1"/>
              <a:t>comparison</a:t>
            </a:r>
            <a:r>
              <a:rPr lang="fr-FR" sz="2000" dirty="0"/>
              <a:t>, use "==="   (  "==" </a:t>
            </a:r>
            <a:r>
              <a:rPr lang="fr-FR" sz="2000" dirty="0" err="1"/>
              <a:t>may</a:t>
            </a:r>
            <a:r>
              <a:rPr lang="fr-FR" sz="2000" dirty="0"/>
              <a:t> </a:t>
            </a:r>
            <a:r>
              <a:rPr lang="fr-FR" sz="2000" dirty="0" err="1"/>
              <a:t>introduce</a:t>
            </a:r>
            <a:r>
              <a:rPr lang="fr-FR" sz="2000" dirty="0"/>
              <a:t> conversions )</a:t>
            </a:r>
          </a:p>
        </p:txBody>
      </p:sp>
    </p:spTree>
    <p:extLst>
      <p:ext uri="{BB962C8B-B14F-4D97-AF65-F5344CB8AC3E}">
        <p14:creationId xmlns:p14="http://schemas.microsoft.com/office/powerpoint/2010/main" val="6491532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" y="50243"/>
            <a:ext cx="11927393" cy="1040004"/>
          </a:xfrm>
        </p:spPr>
        <p:txBody>
          <a:bodyPr/>
          <a:lstStyle/>
          <a:p>
            <a:pPr algn="ctr"/>
            <a:r>
              <a:rPr lang="fr-FR" dirty="0"/>
              <a:t>JavaScript </a:t>
            </a:r>
            <a:r>
              <a:rPr lang="fr-FR" dirty="0" err="1"/>
              <a:t>evolve</a:t>
            </a:r>
            <a:r>
              <a:rPr lang="fr-FR" dirty="0"/>
              <a:t> (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TypeScript</a:t>
            </a:r>
            <a:r>
              <a:rPr lang="fr-FR" dirty="0"/>
              <a:t> </a:t>
            </a:r>
            <a:r>
              <a:rPr lang="fr-FR" dirty="0" err="1"/>
              <a:t>ESNext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example</a:t>
            </a:r>
            <a:r>
              <a:rPr lang="fr-FR" dirty="0"/>
              <a:t>: have class </a:t>
            </a:r>
            <a:r>
              <a:rPr lang="fr-FR" dirty="0" err="1"/>
              <a:t>since</a:t>
            </a:r>
            <a:r>
              <a:rPr lang="fr-FR" dirty="0"/>
              <a:t> ES2015, </a:t>
            </a:r>
            <a:r>
              <a:rPr lang="fr-FR" dirty="0" err="1"/>
              <a:t>after</a:t>
            </a:r>
            <a:r>
              <a:rPr lang="fr-FR" dirty="0"/>
              <a:t> TS </a:t>
            </a:r>
            <a:r>
              <a:rPr lang="fr-FR" dirty="0" err="1"/>
              <a:t>had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97508-06FF-DC58-3837-6D8C7F281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868"/>
            <a:ext cx="12192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223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FF7187E-3DEC-78C3-E05E-10A57F87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6625"/>
            <a:ext cx="10515600" cy="5359232"/>
          </a:xfrm>
        </p:spPr>
        <p:txBody>
          <a:bodyPr/>
          <a:lstStyle/>
          <a:p>
            <a:pPr algn="ctr"/>
            <a:r>
              <a:rPr lang="fr-FR" dirty="0"/>
              <a:t>JavaScript has weird "var" </a:t>
            </a:r>
            <a:r>
              <a:rPr lang="fr-FR" dirty="0" err="1"/>
              <a:t>visibility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73861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FF7187E-3DEC-78C3-E05E-10A57F87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7181"/>
            <a:ext cx="10515600" cy="5298675"/>
          </a:xfrm>
        </p:spPr>
        <p:txBody>
          <a:bodyPr/>
          <a:lstStyle/>
          <a:p>
            <a:pPr algn="ctr"/>
            <a:r>
              <a:rPr lang="fr-FR" dirty="0"/>
              <a:t>JavaScript has weird "var" </a:t>
            </a:r>
            <a:r>
              <a:rPr lang="fr-FR" dirty="0" err="1"/>
              <a:t>visibility</a:t>
            </a:r>
            <a:br>
              <a:rPr lang="fr-FR" dirty="0"/>
            </a:br>
            <a:br>
              <a:rPr lang="fr-FR" dirty="0"/>
            </a:br>
            <a:r>
              <a:rPr lang="fr-FR" dirty="0"/>
              <a:t>"use strict";   // at first line</a:t>
            </a:r>
            <a:br>
              <a:rPr lang="fr-FR" dirty="0"/>
            </a:br>
            <a:br>
              <a:rPr lang="fr-FR" dirty="0"/>
            </a:br>
            <a:r>
              <a:rPr lang="fr-FR" dirty="0"/>
              <a:t>But </a:t>
            </a:r>
            <a:r>
              <a:rPr lang="fr-FR" dirty="0" err="1"/>
              <a:t>still</a:t>
            </a:r>
            <a:r>
              <a:rPr lang="fr-FR" dirty="0"/>
              <a:t> weird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84634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FF7187E-3DEC-78C3-E05E-10A57F87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6625"/>
            <a:ext cx="10515600" cy="5359232"/>
          </a:xfrm>
        </p:spPr>
        <p:txBody>
          <a:bodyPr/>
          <a:lstStyle/>
          <a:p>
            <a:pPr algn="ctr"/>
            <a:r>
              <a:rPr lang="fr-FR" dirty="0"/>
              <a:t>JavaScript has weird "var" </a:t>
            </a:r>
            <a:r>
              <a:rPr lang="fr-FR" dirty="0" err="1"/>
              <a:t>visibility</a:t>
            </a:r>
            <a:br>
              <a:rPr lang="fr-FR" dirty="0"/>
            </a:br>
            <a:br>
              <a:rPr lang="fr-FR" dirty="0"/>
            </a:br>
            <a:r>
              <a:rPr lang="fr-FR" dirty="0"/>
              <a:t>"use strict";   // at first line</a:t>
            </a:r>
            <a:br>
              <a:rPr lang="fr-FR" dirty="0"/>
            </a:br>
            <a:br>
              <a:rPr lang="fr-FR" dirty="0"/>
            </a:br>
            <a:r>
              <a:rPr lang="fr-FR" dirty="0"/>
              <a:t>use </a:t>
            </a:r>
            <a:r>
              <a:rPr lang="fr-FR" dirty="0" err="1"/>
              <a:t>Immediatly</a:t>
            </a:r>
            <a:r>
              <a:rPr lang="fr-FR" dirty="0"/>
              <a:t> </a:t>
            </a:r>
            <a:r>
              <a:rPr lang="fr-FR" dirty="0" err="1"/>
              <a:t>Invoked</a:t>
            </a:r>
            <a:r>
              <a:rPr lang="fr-FR" dirty="0"/>
              <a:t> Anonymous </a:t>
            </a:r>
            <a:r>
              <a:rPr lang="fr-FR" dirty="0" err="1"/>
              <a:t>Function</a:t>
            </a:r>
            <a:br>
              <a:rPr lang="fr-FR" dirty="0"/>
            </a:br>
            <a:br>
              <a:rPr lang="fr-FR" dirty="0"/>
            </a:br>
            <a:r>
              <a:rPr lang="fr-FR" dirty="0"/>
              <a:t>But </a:t>
            </a:r>
            <a:r>
              <a:rPr lang="fr-FR" dirty="0" err="1"/>
              <a:t>still</a:t>
            </a:r>
            <a:r>
              <a:rPr lang="fr-FR" dirty="0"/>
              <a:t> weird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56268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FF7187E-3DEC-78C3-E05E-10A57F87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6625"/>
            <a:ext cx="10515600" cy="5359232"/>
          </a:xfrm>
        </p:spPr>
        <p:txBody>
          <a:bodyPr/>
          <a:lstStyle/>
          <a:p>
            <a:pPr algn="ctr"/>
            <a:r>
              <a:rPr lang="fr-FR" dirty="0"/>
              <a:t>JavaScript has weird "var" </a:t>
            </a:r>
            <a:r>
              <a:rPr lang="fr-FR" dirty="0" err="1"/>
              <a:t>visibility</a:t>
            </a:r>
            <a:br>
              <a:rPr lang="fr-FR" dirty="0"/>
            </a:br>
            <a:br>
              <a:rPr lang="fr-FR" dirty="0"/>
            </a:br>
            <a:r>
              <a:rPr lang="fr-FR" dirty="0"/>
              <a:t>"use strict";   // at first line</a:t>
            </a:r>
            <a:br>
              <a:rPr lang="fr-FR" dirty="0"/>
            </a:br>
            <a:br>
              <a:rPr lang="fr-FR" dirty="0"/>
            </a:br>
            <a:r>
              <a:rPr lang="fr-FR" dirty="0"/>
              <a:t>use </a:t>
            </a:r>
            <a:r>
              <a:rPr lang="fr-FR" dirty="0" err="1"/>
              <a:t>Immediatly</a:t>
            </a:r>
            <a:r>
              <a:rPr lang="fr-FR" dirty="0"/>
              <a:t> </a:t>
            </a:r>
            <a:r>
              <a:rPr lang="fr-FR" dirty="0" err="1"/>
              <a:t>Invoked</a:t>
            </a:r>
            <a:r>
              <a:rPr lang="fr-FR" dirty="0"/>
              <a:t> Anonymous </a:t>
            </a:r>
            <a:r>
              <a:rPr lang="fr-FR" dirty="0" err="1"/>
              <a:t>Function</a:t>
            </a:r>
            <a:br>
              <a:rPr lang="fr-FR" dirty="0"/>
            </a:br>
            <a:br>
              <a:rPr lang="fr-FR" dirty="0"/>
            </a:br>
            <a:r>
              <a:rPr lang="fr-FR" dirty="0"/>
              <a:t>use "let" or "</a:t>
            </a:r>
            <a:r>
              <a:rPr lang="fr-FR" dirty="0" err="1"/>
              <a:t>const</a:t>
            </a:r>
            <a:r>
              <a:rPr lang="fr-FR" dirty="0"/>
              <a:t>" </a:t>
            </a:r>
            <a:r>
              <a:rPr lang="fr-FR" dirty="0" err="1"/>
              <a:t>instead</a:t>
            </a:r>
            <a:r>
              <a:rPr lang="fr-FR" dirty="0"/>
              <a:t> of "var"</a:t>
            </a:r>
            <a:br>
              <a:rPr lang="fr-FR" dirty="0"/>
            </a:br>
            <a:br>
              <a:rPr lang="fr-FR" dirty="0"/>
            </a:br>
            <a:r>
              <a:rPr lang="fr-FR" dirty="0"/>
              <a:t>use </a:t>
            </a:r>
            <a:r>
              <a:rPr lang="fr-FR" dirty="0" err="1"/>
              <a:t>TypeScript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41917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2C3F9-8115-2CE2-6583-4C9BDFE65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566"/>
            <a:ext cx="10515600" cy="1778568"/>
          </a:xfrm>
        </p:spPr>
        <p:txBody>
          <a:bodyPr/>
          <a:lstStyle/>
          <a:p>
            <a:pPr algn="ctr"/>
            <a:r>
              <a:rPr lang="fr-FR" dirty="0"/>
              <a:t>in "Standard Langages" </a:t>
            </a:r>
            <a:br>
              <a:rPr lang="fr-FR" dirty="0"/>
            </a:br>
            <a:r>
              <a:rPr lang="fr-FR" dirty="0"/>
              <a:t>1/ </a:t>
            </a:r>
            <a:r>
              <a:rPr lang="fr-FR" dirty="0" err="1"/>
              <a:t>declare</a:t>
            </a:r>
            <a:r>
              <a:rPr lang="fr-FR" dirty="0"/>
              <a:t>,  </a:t>
            </a:r>
            <a:r>
              <a:rPr lang="fr-FR" dirty="0" err="1"/>
              <a:t>then</a:t>
            </a:r>
            <a:r>
              <a:rPr lang="fr-FR" dirty="0"/>
              <a:t> 2/ init,  </a:t>
            </a:r>
            <a:r>
              <a:rPr lang="fr-FR" dirty="0" err="1"/>
              <a:t>then</a:t>
            </a:r>
            <a:r>
              <a:rPr lang="fr-FR" dirty="0"/>
              <a:t>- 3/ use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scope = </a:t>
            </a:r>
            <a:r>
              <a:rPr lang="fr-FR" dirty="0" err="1"/>
              <a:t>enclosing</a:t>
            </a:r>
            <a:r>
              <a:rPr lang="fr-FR" dirty="0"/>
              <a:t> { block 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8CCEBD-BA76-51D1-3E50-D0464407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55" y="2390685"/>
            <a:ext cx="5418290" cy="20766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E75B40-E65B-1C96-B04B-05883FA3F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128" y="4758848"/>
            <a:ext cx="3741744" cy="12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507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2B197-607B-2841-EA92-79F0C3DD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729" y="1464990"/>
            <a:ext cx="5551651" cy="21718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FF7187E-3DEC-78C3-E05E-10A57F87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23"/>
            <a:ext cx="10515600" cy="872012"/>
          </a:xfrm>
        </p:spPr>
        <p:txBody>
          <a:bodyPr/>
          <a:lstStyle/>
          <a:p>
            <a:pPr algn="ctr"/>
            <a:r>
              <a:rPr lang="fr-FR" dirty="0"/>
              <a:t>JavaScript has weird "var" </a:t>
            </a:r>
            <a:r>
              <a:rPr lang="fr-FR" dirty="0" err="1"/>
              <a:t>visibility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F5EAFF-347C-FE9F-B33E-99E737342BC9}"/>
              </a:ext>
            </a:extLst>
          </p:cNvPr>
          <p:cNvSpPr txBox="1"/>
          <p:nvPr/>
        </p:nvSpPr>
        <p:spPr>
          <a:xfrm>
            <a:off x="3397209" y="4075439"/>
            <a:ext cx="630544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What</a:t>
            </a:r>
            <a:r>
              <a:rPr lang="fr-FR" sz="2800" dirty="0"/>
              <a:t> do </a:t>
            </a:r>
            <a:r>
              <a:rPr lang="fr-FR" sz="2800" dirty="0" err="1"/>
              <a:t>you</a:t>
            </a:r>
            <a:r>
              <a:rPr lang="fr-FR" sz="2800" dirty="0"/>
              <a:t> </a:t>
            </a:r>
            <a:r>
              <a:rPr lang="fr-FR" sz="2800" dirty="0" err="1"/>
              <a:t>think</a:t>
            </a:r>
            <a:r>
              <a:rPr lang="fr-FR" sz="2800" dirty="0"/>
              <a:t> ?? </a:t>
            </a:r>
          </a:p>
          <a:p>
            <a:endParaRPr lang="fr-FR" sz="2800" dirty="0"/>
          </a:p>
          <a:p>
            <a:r>
              <a:rPr lang="fr-FR" sz="2800" dirty="0"/>
              <a:t>a/ </a:t>
            </a:r>
            <a:r>
              <a:rPr lang="fr-FR" sz="2800" dirty="0" err="1"/>
              <a:t>does</a:t>
            </a:r>
            <a:r>
              <a:rPr lang="fr-FR" sz="2800" dirty="0"/>
              <a:t> not "</a:t>
            </a:r>
            <a:r>
              <a:rPr lang="fr-FR" sz="2800" dirty="0" err="1"/>
              <a:t>evaluate</a:t>
            </a:r>
            <a:r>
              <a:rPr lang="fr-FR" sz="2800" dirty="0"/>
              <a:t>" / "run" / "compile"</a:t>
            </a:r>
          </a:p>
          <a:p>
            <a:r>
              <a:rPr lang="fr-FR" sz="2800" dirty="0"/>
              <a:t>b/ </a:t>
            </a:r>
            <a:r>
              <a:rPr lang="fr-FR" sz="2800" dirty="0" err="1"/>
              <a:t>throws</a:t>
            </a:r>
            <a:r>
              <a:rPr lang="fr-FR" sz="2800" dirty="0"/>
              <a:t> exception</a:t>
            </a:r>
          </a:p>
          <a:p>
            <a:r>
              <a:rPr lang="fr-FR" sz="2800" dirty="0"/>
              <a:t>c/ </a:t>
            </a:r>
            <a:r>
              <a:rPr lang="fr-FR" sz="2800" dirty="0" err="1"/>
              <a:t>print</a:t>
            </a:r>
            <a:r>
              <a:rPr lang="fr-FR" sz="2800" dirty="0"/>
              <a:t> "</a:t>
            </a:r>
            <a:r>
              <a:rPr lang="fr-FR" sz="2800" dirty="0" err="1"/>
              <a:t>undefined</a:t>
            </a:r>
            <a:r>
              <a:rPr lang="fr-FR" sz="2800" dirty="0"/>
              <a:t>"</a:t>
            </a:r>
          </a:p>
          <a:p>
            <a:r>
              <a:rPr lang="fr-FR" sz="2800" dirty="0"/>
              <a:t>d/ </a:t>
            </a:r>
            <a:r>
              <a:rPr lang="fr-FR" sz="2800" dirty="0" err="1"/>
              <a:t>print</a:t>
            </a:r>
            <a:r>
              <a:rPr lang="fr-FR" sz="2800" dirty="0"/>
              <a:t> "1"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8716844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8A6A8-C85C-A7DC-C3C2-2DFE98CB0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669"/>
            <a:ext cx="10515600" cy="1949912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: d/ </a:t>
            </a:r>
            <a:r>
              <a:rPr lang="fr-FR" dirty="0" err="1"/>
              <a:t>print</a:t>
            </a:r>
            <a:r>
              <a:rPr lang="fr-FR" dirty="0"/>
              <a:t> 1</a:t>
            </a:r>
            <a:br>
              <a:rPr lang="fr-FR" dirty="0"/>
            </a:br>
            <a:r>
              <a:rPr lang="fr-FR" dirty="0"/>
              <a:t>the scope of </a:t>
            </a:r>
            <a:r>
              <a:rPr lang="fr-FR" dirty="0" err="1"/>
              <a:t>visibility</a:t>
            </a:r>
            <a:r>
              <a:rPr lang="fr-FR" dirty="0"/>
              <a:t> if the </a:t>
            </a:r>
            <a:r>
              <a:rPr lang="fr-FR" dirty="0" err="1"/>
              <a:t>enclosing</a:t>
            </a:r>
            <a:r>
              <a:rPr lang="fr-FR" dirty="0"/>
              <a:t> </a:t>
            </a:r>
            <a:r>
              <a:rPr lang="fr-FR" dirty="0" err="1"/>
              <a:t>function</a:t>
            </a:r>
            <a:br>
              <a:rPr lang="fr-FR" dirty="0"/>
            </a:br>
            <a:r>
              <a:rPr lang="fr-FR" dirty="0"/>
              <a:t>( not the </a:t>
            </a:r>
            <a:r>
              <a:rPr lang="fr-FR" dirty="0" err="1"/>
              <a:t>enclosing</a:t>
            </a:r>
            <a:r>
              <a:rPr lang="fr-FR" dirty="0"/>
              <a:t> block)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0A5F4-F414-913D-3A78-882EEC658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174" y="2468306"/>
            <a:ext cx="5551651" cy="2171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3D509-6C78-A09D-D438-B7F2E1DB5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075" y="4976919"/>
            <a:ext cx="3779848" cy="12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547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55F4-42AE-CD7F-7885-E556BD548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without</a:t>
            </a:r>
            <a:r>
              <a:rPr lang="fr-FR" dirty="0"/>
              <a:t> "use strict"  ... NO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decl</a:t>
            </a:r>
            <a:r>
              <a:rPr lang="fr-FR" dirty="0"/>
              <a:t> "var"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858EF-CEC2-9561-A4BE-632D9A04E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338" y="1862960"/>
            <a:ext cx="5799323" cy="2114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A71618-26F8-35F3-DCFD-ADFFE10CC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178" y="4298281"/>
            <a:ext cx="3703641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54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8B72-C73E-AE7F-AACC-636F64EA5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4122"/>
          </a:xfrm>
        </p:spPr>
        <p:txBody>
          <a:bodyPr/>
          <a:lstStyle/>
          <a:p>
            <a:pPr algn="ctr"/>
            <a:r>
              <a:rPr lang="fr-FR" dirty="0" err="1"/>
              <a:t>with</a:t>
            </a:r>
            <a:r>
              <a:rPr lang="fr-FR" dirty="0"/>
              <a:t> "use strict";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648FD-260C-B204-5006-4ACBD0478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864" y="1462811"/>
            <a:ext cx="5780271" cy="2370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7D1313-C608-4C4D-2532-D083E91BB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866" y="4008963"/>
            <a:ext cx="7106266" cy="26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96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D4705-3244-F68C-03C2-3C9A2902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15"/>
            <a:ext cx="10515600" cy="785447"/>
          </a:xfrm>
        </p:spPr>
        <p:txBody>
          <a:bodyPr/>
          <a:lstStyle/>
          <a:p>
            <a:pPr algn="ctr"/>
            <a:r>
              <a:rPr lang="fr-FR" dirty="0"/>
              <a:t>JavaScript = un-</a:t>
            </a:r>
            <a:r>
              <a:rPr lang="fr-FR" dirty="0" err="1"/>
              <a:t>maintanable</a:t>
            </a:r>
            <a:r>
              <a:rPr lang="fr-FR" dirty="0"/>
              <a:t> code 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81580F-4D1B-8890-F9F0-499085BADE54}"/>
              </a:ext>
            </a:extLst>
          </p:cNvPr>
          <p:cNvSpPr txBox="1"/>
          <p:nvPr/>
        </p:nvSpPr>
        <p:spPr>
          <a:xfrm>
            <a:off x="1289539" y="1529863"/>
            <a:ext cx="1068558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/>
              <a:t>NO Type !!</a:t>
            </a:r>
            <a:br>
              <a:rPr lang="fr-FR" sz="3600" b="1" dirty="0"/>
            </a:br>
            <a:r>
              <a:rPr lang="fr-FR" sz="3600" dirty="0"/>
              <a:t> .. alternative like Google Dart </a:t>
            </a:r>
            <a:r>
              <a:rPr lang="fr-FR" sz="3600" dirty="0" err="1"/>
              <a:t>since</a:t>
            </a:r>
            <a:r>
              <a:rPr lang="fr-FR" sz="3600" dirty="0"/>
              <a:t> 2011 (ex in Flutter)</a:t>
            </a:r>
          </a:p>
          <a:p>
            <a:r>
              <a:rPr lang="fr-FR" sz="3600" dirty="0"/>
              <a:t> .. </a:t>
            </a:r>
            <a:r>
              <a:rPr lang="fr-FR" sz="3600" dirty="0" err="1"/>
              <a:t>work-around</a:t>
            </a:r>
            <a:r>
              <a:rPr lang="fr-FR" sz="3600" dirty="0"/>
              <a:t> </a:t>
            </a:r>
            <a:r>
              <a:rPr lang="fr-FR" sz="3600" dirty="0" err="1"/>
              <a:t>since</a:t>
            </a:r>
            <a:r>
              <a:rPr lang="fr-FR" sz="3600" dirty="0"/>
              <a:t> 2012 via </a:t>
            </a:r>
            <a:r>
              <a:rPr lang="fr-FR" sz="3600" dirty="0" err="1"/>
              <a:t>TypeScript</a:t>
            </a:r>
            <a:br>
              <a:rPr lang="fr-FR" sz="3600" dirty="0"/>
            </a:br>
            <a:br>
              <a:rPr lang="fr-FR" sz="3600" dirty="0"/>
            </a:br>
            <a:r>
              <a:rPr lang="fr-FR" sz="3600" b="1" dirty="0"/>
              <a:t>NO Class ! </a:t>
            </a:r>
            <a:br>
              <a:rPr lang="fr-FR" sz="3600" dirty="0"/>
            </a:br>
            <a:r>
              <a:rPr lang="fr-FR" sz="3600" dirty="0"/>
              <a:t>  .. </a:t>
            </a:r>
            <a:r>
              <a:rPr lang="fr-FR" sz="3600" dirty="0" err="1"/>
              <a:t>work-around</a:t>
            </a:r>
            <a:r>
              <a:rPr lang="fr-FR" sz="3600" dirty="0"/>
              <a:t> </a:t>
            </a:r>
            <a:r>
              <a:rPr lang="fr-FR" sz="3600" dirty="0" err="1"/>
              <a:t>since</a:t>
            </a:r>
            <a:r>
              <a:rPr lang="fr-FR" sz="3600" dirty="0"/>
              <a:t> 2012 via </a:t>
            </a:r>
            <a:r>
              <a:rPr lang="fr-FR" sz="3600" dirty="0" err="1"/>
              <a:t>TypeScript</a:t>
            </a:r>
            <a:br>
              <a:rPr lang="fr-FR" sz="3600" dirty="0"/>
            </a:br>
            <a:r>
              <a:rPr lang="fr-FR" sz="3600" dirty="0"/>
              <a:t>  .. ok </a:t>
            </a:r>
            <a:r>
              <a:rPr lang="fr-FR" sz="3600" dirty="0" err="1"/>
              <a:t>since</a:t>
            </a:r>
            <a:r>
              <a:rPr lang="fr-FR" sz="3600" dirty="0"/>
              <a:t> 2015 EcmaScript6</a:t>
            </a:r>
          </a:p>
        </p:txBody>
      </p:sp>
    </p:spTree>
    <p:extLst>
      <p:ext uri="{BB962C8B-B14F-4D97-AF65-F5344CB8AC3E}">
        <p14:creationId xmlns:p14="http://schemas.microsoft.com/office/powerpoint/2010/main" val="30519736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E69CC-6F7D-89F8-300E-08F5C6A0C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23"/>
            <a:ext cx="10515600" cy="1138458"/>
          </a:xfrm>
        </p:spPr>
        <p:txBody>
          <a:bodyPr/>
          <a:lstStyle/>
          <a:p>
            <a:pPr algn="ctr"/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stranger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use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declare</a:t>
            </a:r>
            <a:r>
              <a:rPr lang="fr-FR" dirty="0"/>
              <a:t> in </a:t>
            </a:r>
            <a:r>
              <a:rPr lang="fr-FR" dirty="0" err="1"/>
              <a:t>nested</a:t>
            </a:r>
            <a:r>
              <a:rPr lang="fr-FR" dirty="0"/>
              <a:t> block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49E115-0477-7533-DF8F-AEAA59B79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979" y="2367823"/>
            <a:ext cx="5753599" cy="21223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963FAA-A8A4-A9BE-4279-6856EB568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561" y="4917656"/>
            <a:ext cx="3848433" cy="13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379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2B197-607B-2841-EA92-79F0C3DD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174" y="2343056"/>
            <a:ext cx="5551651" cy="21718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FF7187E-3DEC-78C3-E05E-10A57F87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23"/>
            <a:ext cx="10515600" cy="872012"/>
          </a:xfrm>
        </p:spPr>
        <p:txBody>
          <a:bodyPr/>
          <a:lstStyle/>
          <a:p>
            <a:pPr algn="ctr"/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strange</a:t>
            </a:r>
            <a:r>
              <a:rPr lang="fr-FR" dirty="0"/>
              <a:t> "var" </a:t>
            </a:r>
            <a:r>
              <a:rPr lang="fr-FR" dirty="0" err="1"/>
              <a:t>visibility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0AA63F-55F1-39BA-9820-01B523569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308" y="4934462"/>
            <a:ext cx="3829382" cy="12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54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E69CC-6F7D-89F8-300E-08F5C6A0C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23"/>
            <a:ext cx="10515600" cy="872012"/>
          </a:xfrm>
        </p:spPr>
        <p:txBody>
          <a:bodyPr/>
          <a:lstStyle/>
          <a:p>
            <a:pPr algn="ctr"/>
            <a:r>
              <a:rPr lang="fr-FR" dirty="0"/>
              <a:t>JavaScript has weird "var" </a:t>
            </a:r>
            <a:r>
              <a:rPr lang="fr-FR" dirty="0" err="1"/>
              <a:t>visibility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49E115-0477-7533-DF8F-AEAA59B79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200" y="1547257"/>
            <a:ext cx="5753599" cy="2122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AB1061-8F35-83C6-4104-0479F962C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37" y="3969507"/>
            <a:ext cx="3734124" cy="13412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EB5DC1-29C9-05D9-16C1-042F935635D4}"/>
              </a:ext>
            </a:extLst>
          </p:cNvPr>
          <p:cNvSpPr txBox="1"/>
          <p:nvPr/>
        </p:nvSpPr>
        <p:spPr>
          <a:xfrm>
            <a:off x="8308324" y="4316959"/>
            <a:ext cx="368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declared</a:t>
            </a:r>
            <a:r>
              <a:rPr lang="fr-FR" dirty="0"/>
              <a:t> "ok"</a:t>
            </a:r>
          </a:p>
          <a:p>
            <a:r>
              <a:rPr lang="fr-FR" dirty="0"/>
              <a:t>BUT not </a:t>
            </a:r>
            <a:r>
              <a:rPr lang="fr-FR" dirty="0" err="1"/>
              <a:t>initialized</a:t>
            </a:r>
            <a:r>
              <a:rPr lang="fr-FR" dirty="0"/>
              <a:t> </a:t>
            </a:r>
            <a:r>
              <a:rPr lang="fr-FR" dirty="0" err="1"/>
              <a:t>yet</a:t>
            </a:r>
            <a:r>
              <a:rPr lang="fr-FR" dirty="0"/>
              <a:t> =&gt; </a:t>
            </a:r>
            <a:r>
              <a:rPr lang="fr-FR" dirty="0" err="1"/>
              <a:t>undefined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3697606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for scope : </a:t>
            </a:r>
            <a:br>
              <a:rPr lang="fr-FR" dirty="0"/>
            </a:br>
            <a:r>
              <a:rPr lang="fr-FR" dirty="0"/>
              <a:t>"</a:t>
            </a:r>
            <a:r>
              <a:rPr lang="fr-FR" dirty="0" err="1"/>
              <a:t>Immediatly</a:t>
            </a:r>
            <a:r>
              <a:rPr lang="fr-FR" dirty="0"/>
              <a:t> </a:t>
            </a:r>
            <a:r>
              <a:rPr lang="fr-FR" dirty="0" err="1"/>
              <a:t>Invoked</a:t>
            </a:r>
            <a:r>
              <a:rPr lang="fr-FR" dirty="0"/>
              <a:t> Anonymous </a:t>
            </a:r>
            <a:r>
              <a:rPr lang="fr-FR" dirty="0" err="1"/>
              <a:t>Function</a:t>
            </a:r>
            <a:r>
              <a:rPr lang="fr-FR" dirty="0"/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CA829-63DC-642D-3278-3E6AC92F3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367" y="2466891"/>
            <a:ext cx="2827265" cy="1924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9A8198-E3DA-0E2C-BF10-29BED295D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68" y="4700860"/>
            <a:ext cx="4522862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539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B178F-8B10-1E01-6422-E2ECCB836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"let" | "</a:t>
            </a:r>
            <a:r>
              <a:rPr lang="fr-FR" dirty="0" err="1"/>
              <a:t>const</a:t>
            </a:r>
            <a:r>
              <a:rPr lang="fr-FR" dirty="0"/>
              <a:t>" ... as "var" replacement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5584E-D05A-76BC-3D88-17B732449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74" y="1995844"/>
            <a:ext cx="5582134" cy="2103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CF919-3A46-EDD0-EF96-4C122942C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88" y="4621814"/>
            <a:ext cx="4686706" cy="1284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17A7A6-171B-2CE7-63B5-37C959967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194" y="1995844"/>
            <a:ext cx="5696444" cy="2095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EFA47F-C647-E227-0745-2A81F8294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088" y="4629434"/>
            <a:ext cx="4446655" cy="12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551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F262-8917-EE83-8578-FC560EA2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"let"  ( or "</a:t>
            </a:r>
            <a:r>
              <a:rPr lang="fr-FR" dirty="0" err="1"/>
              <a:t>const</a:t>
            </a:r>
            <a:r>
              <a:rPr lang="fr-FR" dirty="0"/>
              <a:t>") in </a:t>
            </a:r>
            <a:r>
              <a:rPr lang="fr-FR" dirty="0" err="1"/>
              <a:t>same</a:t>
            </a:r>
            <a:r>
              <a:rPr lang="fr-FR" dirty="0"/>
              <a:t>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D6B30-40CA-8700-206E-8B3F2C6EA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645" y="1693062"/>
            <a:ext cx="5505927" cy="2103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70E99E-3869-1A69-EF0B-928978E4F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34" y="4171928"/>
            <a:ext cx="6325148" cy="13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960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4DEC7-CCF2-35A5-6C02-6761CD778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 init  (ok in JS !)</a:t>
            </a:r>
            <a:br>
              <a:rPr lang="fr-FR" dirty="0"/>
            </a:br>
            <a:r>
              <a:rPr lang="fr-FR" dirty="0"/>
              <a:t> but </a:t>
            </a:r>
            <a:r>
              <a:rPr lang="fr-FR" dirty="0" err="1"/>
              <a:t>does</a:t>
            </a:r>
            <a:r>
              <a:rPr lang="fr-FR" dirty="0"/>
              <a:t> not compile in </a:t>
            </a:r>
            <a:r>
              <a:rPr lang="fr-FR" dirty="0" err="1"/>
              <a:t>TypeScript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F04A7-5B55-343E-D914-8C5D5CFF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294" y="2219220"/>
            <a:ext cx="5315411" cy="2419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F13BD3-9160-0261-9CFB-15B62554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652" y="4927181"/>
            <a:ext cx="3722693" cy="13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981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632E1-C325-B74D-5F5A-9635C834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779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100 </a:t>
            </a:r>
            <a:r>
              <a:rPr lang="fr-FR" dirty="0" err="1"/>
              <a:t>reasons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TypeScript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love </a:t>
            </a:r>
            <a:r>
              <a:rPr lang="fr-FR" dirty="0" err="1"/>
              <a:t>it</a:t>
            </a:r>
            <a:endParaRPr lang="fr-FR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4BC0AF-C1FD-64AA-6C39-BA6F09A492BC}"/>
              </a:ext>
            </a:extLst>
          </p:cNvPr>
          <p:cNvSpPr txBox="1">
            <a:spLocks/>
          </p:cNvSpPr>
          <p:nvPr/>
        </p:nvSpPr>
        <p:spPr>
          <a:xfrm>
            <a:off x="838200" y="14803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/>
              <a:t>everybody</a:t>
            </a:r>
            <a:r>
              <a:rPr lang="fr-FR" dirty="0"/>
              <a:t> </a:t>
            </a:r>
            <a:r>
              <a:rPr lang="fr-FR" dirty="0" err="1"/>
              <a:t>hate</a:t>
            </a:r>
            <a:r>
              <a:rPr lang="fr-FR" dirty="0"/>
              <a:t> JavaScript, for million </a:t>
            </a:r>
            <a:r>
              <a:rPr lang="fr-FR" dirty="0" err="1"/>
              <a:t>reasons</a:t>
            </a:r>
            <a:r>
              <a:rPr lang="fr-FR" dirty="0"/>
              <a:t>,</a:t>
            </a:r>
          </a:p>
          <a:p>
            <a:pPr algn="ctr"/>
            <a:r>
              <a:rPr lang="fr-FR" dirty="0"/>
              <a:t>but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evolve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31738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B55A5-B6E0-F920-9F18-E90173C3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9619"/>
          </a:xfrm>
        </p:spPr>
        <p:txBody>
          <a:bodyPr/>
          <a:lstStyle/>
          <a:p>
            <a:pPr algn="ctr"/>
            <a:r>
              <a:rPr lang="fr-FR" dirty="0"/>
              <a:t>Spoiler </a:t>
            </a:r>
            <a:r>
              <a:rPr lang="fr-FR" dirty="0" err="1"/>
              <a:t>Alert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dirty="0" err="1"/>
              <a:t>TypeScript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"more efficient" </a:t>
            </a:r>
            <a:r>
              <a:rPr lang="fr-FR" dirty="0" err="1"/>
              <a:t>than</a:t>
            </a:r>
            <a:r>
              <a:rPr lang="fr-FR" dirty="0"/>
              <a:t> JS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typed-checked</a:t>
            </a:r>
            <a:r>
              <a:rPr lang="fr-FR" dirty="0"/>
              <a:t> at Compile-Time</a:t>
            </a:r>
            <a:br>
              <a:rPr lang="fr-FR" dirty="0"/>
            </a:b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translated</a:t>
            </a:r>
            <a:r>
              <a:rPr lang="fr-FR" dirty="0"/>
              <a:t> to JS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at Runtime,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have </a:t>
            </a:r>
            <a:r>
              <a:rPr lang="fr-FR" dirty="0" err="1"/>
              <a:t>poor</a:t>
            </a:r>
            <a:r>
              <a:rPr lang="fr-FR" dirty="0"/>
              <a:t> </a:t>
            </a:r>
            <a:r>
              <a:rPr lang="fr-FR" dirty="0" err="1"/>
              <a:t>old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Node.js or Web Browser</a:t>
            </a:r>
          </a:p>
        </p:txBody>
      </p:sp>
    </p:spTree>
    <p:extLst>
      <p:ext uri="{BB962C8B-B14F-4D97-AF65-F5344CB8AC3E}">
        <p14:creationId xmlns:p14="http://schemas.microsoft.com/office/powerpoint/2010/main" val="25297791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62" y="0"/>
            <a:ext cx="10515600" cy="1040004"/>
          </a:xfrm>
        </p:spPr>
        <p:txBody>
          <a:bodyPr/>
          <a:lstStyle/>
          <a:p>
            <a:pPr algn="ctr"/>
            <a:r>
              <a:rPr lang="fr-FR" dirty="0" err="1"/>
              <a:t>TypeScript</a:t>
            </a:r>
            <a:r>
              <a:rPr lang="fr-FR" dirty="0"/>
              <a:t>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24364-532A-F054-9A29-171C16A9A0CB}"/>
              </a:ext>
            </a:extLst>
          </p:cNvPr>
          <p:cNvSpPr txBox="1"/>
          <p:nvPr/>
        </p:nvSpPr>
        <p:spPr>
          <a:xfrm>
            <a:off x="1974368" y="1647465"/>
            <a:ext cx="9621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Primitive Types</a:t>
            </a:r>
            <a:r>
              <a:rPr lang="fr-FR" sz="2400" dirty="0"/>
              <a:t>  (for  values) :  </a:t>
            </a:r>
            <a:r>
              <a:rPr lang="fr-FR" sz="2400" dirty="0" err="1"/>
              <a:t>any</a:t>
            </a:r>
            <a:r>
              <a:rPr lang="fr-FR" sz="2400" dirty="0"/>
              <a:t>, </a:t>
            </a:r>
            <a:r>
              <a:rPr lang="fr-FR" sz="2400" dirty="0" err="1"/>
              <a:t>null</a:t>
            </a:r>
            <a:r>
              <a:rPr lang="fr-FR" sz="2400" dirty="0"/>
              <a:t>, </a:t>
            </a:r>
            <a:r>
              <a:rPr lang="fr-FR" sz="2400" dirty="0" err="1"/>
              <a:t>undefined</a:t>
            </a:r>
            <a:r>
              <a:rPr lang="fr-FR" sz="2400" dirty="0"/>
              <a:t>, </a:t>
            </a:r>
            <a:r>
              <a:rPr lang="fr-FR" sz="2400" dirty="0" err="1"/>
              <a:t>boolean</a:t>
            </a:r>
            <a:r>
              <a:rPr lang="fr-FR" sz="2400" dirty="0"/>
              <a:t>, </a:t>
            </a:r>
            <a:r>
              <a:rPr lang="fr-FR" sz="2400" dirty="0" err="1"/>
              <a:t>number</a:t>
            </a:r>
            <a:r>
              <a:rPr lang="fr-FR" sz="2400" dirty="0"/>
              <a:t>, string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6C8EA1-5F84-3197-77CF-D11CE9F6AC7D}"/>
              </a:ext>
            </a:extLst>
          </p:cNvPr>
          <p:cNvSpPr txBox="1"/>
          <p:nvPr/>
        </p:nvSpPr>
        <p:spPr>
          <a:xfrm>
            <a:off x="1974368" y="2823290"/>
            <a:ext cx="90029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Composite Types:</a:t>
            </a:r>
          </a:p>
          <a:p>
            <a:r>
              <a:rPr lang="fr-FR" sz="2400" dirty="0"/>
              <a:t> </a:t>
            </a:r>
          </a:p>
          <a:p>
            <a:r>
              <a:rPr lang="fr-FR" sz="2400" dirty="0"/>
              <a:t>" </a:t>
            </a:r>
            <a:r>
              <a:rPr lang="fr-FR" sz="2400" b="1" dirty="0"/>
              <a:t>|</a:t>
            </a:r>
            <a:r>
              <a:rPr lang="fr-FR" sz="2400" dirty="0"/>
              <a:t> " Union (</a:t>
            </a:r>
            <a:r>
              <a:rPr lang="fr-FR" sz="2400" dirty="0" err="1"/>
              <a:t>choice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types) </a:t>
            </a:r>
          </a:p>
          <a:p>
            <a:r>
              <a:rPr lang="fr-FR" sz="2400" dirty="0"/>
              <a:t>" </a:t>
            </a:r>
            <a:r>
              <a:rPr lang="fr-FR" sz="2400" b="1" dirty="0"/>
              <a:t>&amp;</a:t>
            </a:r>
            <a:r>
              <a:rPr lang="fr-FR" sz="2400" dirty="0"/>
              <a:t> "   combination of type </a:t>
            </a:r>
            <a:r>
              <a:rPr lang="fr-FR" sz="2400" dirty="0" err="1"/>
              <a:t>constraint</a:t>
            </a:r>
            <a:endParaRPr lang="fr-FR" sz="2400" dirty="0"/>
          </a:p>
          <a:p>
            <a:r>
              <a:rPr lang="fr-FR" sz="2400" dirty="0"/>
              <a:t>"</a:t>
            </a:r>
            <a:r>
              <a:rPr lang="fr-FR" sz="2400" b="1" dirty="0" err="1"/>
              <a:t>readonly</a:t>
            </a:r>
            <a:r>
              <a:rPr lang="fr-FR" sz="2400" dirty="0"/>
              <a:t>" type modifier</a:t>
            </a:r>
          </a:p>
          <a:p>
            <a:r>
              <a:rPr lang="fr-FR" sz="2400" dirty="0" err="1"/>
              <a:t>Array</a:t>
            </a:r>
            <a:endParaRPr lang="fr-FR" sz="2400" dirty="0"/>
          </a:p>
          <a:p>
            <a:r>
              <a:rPr lang="fr-FR" sz="2400" b="1" dirty="0"/>
              <a:t>Interfaces</a:t>
            </a:r>
            <a:r>
              <a:rPr lang="fr-FR" sz="2400" dirty="0"/>
              <a:t> : type </a:t>
            </a:r>
            <a:r>
              <a:rPr lang="fr-FR" sz="2400" dirty="0" err="1"/>
              <a:t>constraint</a:t>
            </a:r>
            <a:r>
              <a:rPr lang="fr-FR" sz="2400" dirty="0"/>
              <a:t> on existence of </a:t>
            </a:r>
            <a:r>
              <a:rPr lang="fr-FR" sz="2400" dirty="0" err="1"/>
              <a:t>field</a:t>
            </a:r>
            <a:r>
              <a:rPr lang="fr-FR" sz="2400" dirty="0"/>
              <a:t> / partial </a:t>
            </a:r>
            <a:r>
              <a:rPr lang="fr-FR" sz="2400" dirty="0" err="1"/>
              <a:t>field</a:t>
            </a:r>
            <a:r>
              <a:rPr lang="fr-FR" sz="2400" dirty="0"/>
              <a:t> in Object</a:t>
            </a:r>
          </a:p>
          <a:p>
            <a:r>
              <a:rPr lang="fr-FR" sz="2400" dirty="0"/>
              <a:t>" </a:t>
            </a:r>
            <a:r>
              <a:rPr lang="fr-FR" sz="2400" b="1" dirty="0"/>
              <a:t>? </a:t>
            </a:r>
            <a:r>
              <a:rPr lang="fr-FR" sz="2400" dirty="0"/>
              <a:t>"  </a:t>
            </a:r>
            <a:r>
              <a:rPr lang="fr-FR" sz="2400" dirty="0" err="1"/>
              <a:t>Optional</a:t>
            </a:r>
            <a:r>
              <a:rPr lang="fr-FR" sz="2400" dirty="0"/>
              <a:t> Field Type (for </a:t>
            </a:r>
            <a:r>
              <a:rPr lang="fr-FR" sz="2400" dirty="0" err="1"/>
              <a:t>accepting</a:t>
            </a:r>
            <a:r>
              <a:rPr lang="fr-FR" sz="2400" dirty="0"/>
              <a:t> "</a:t>
            </a:r>
            <a:r>
              <a:rPr lang="fr-FR" sz="2400" dirty="0" err="1"/>
              <a:t>undefined</a:t>
            </a:r>
            <a:r>
              <a:rPr lang="fr-FR" sz="2400" dirty="0"/>
              <a:t>")</a:t>
            </a:r>
          </a:p>
          <a:p>
            <a:r>
              <a:rPr lang="fr-FR" sz="2400" dirty="0" err="1"/>
              <a:t>Function</a:t>
            </a:r>
            <a:r>
              <a:rPr lang="fr-FR" sz="2400" dirty="0"/>
              <a:t>, Class, </a:t>
            </a:r>
            <a:r>
              <a:rPr lang="fr-FR" sz="2400" dirty="0" err="1"/>
              <a:t>Templates</a:t>
            </a:r>
            <a:r>
              <a:rPr lang="fr-FR" sz="2400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320751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/>
              <a:t>Runtime </a:t>
            </a:r>
            <a:r>
              <a:rPr lang="fr-FR" dirty="0" err="1"/>
              <a:t>Implementations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9458A-F118-0347-0771-B1E1FEC2A1A8}"/>
              </a:ext>
            </a:extLst>
          </p:cNvPr>
          <p:cNvSpPr txBox="1"/>
          <p:nvPr/>
        </p:nvSpPr>
        <p:spPr>
          <a:xfrm>
            <a:off x="1045054" y="2727125"/>
            <a:ext cx="105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Netscape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B35C4-2715-123A-7DF9-C62917932F09}"/>
              </a:ext>
            </a:extLst>
          </p:cNvPr>
          <p:cNvSpPr txBox="1"/>
          <p:nvPr/>
        </p:nvSpPr>
        <p:spPr>
          <a:xfrm>
            <a:off x="3313738" y="2746157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Firefox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F95C6-CF3E-9F86-C2F6-8CF9519EAA35}"/>
              </a:ext>
            </a:extLst>
          </p:cNvPr>
          <p:cNvSpPr txBox="1"/>
          <p:nvPr/>
        </p:nvSpPr>
        <p:spPr>
          <a:xfrm>
            <a:off x="4039579" y="3388086"/>
            <a:ext cx="177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Internet Explorer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AB09B-F672-0FF3-7243-A30710D42A2B}"/>
              </a:ext>
            </a:extLst>
          </p:cNvPr>
          <p:cNvSpPr txBox="1"/>
          <p:nvPr/>
        </p:nvSpPr>
        <p:spPr>
          <a:xfrm>
            <a:off x="3721862" y="4156056"/>
            <a:ext cx="34813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IE </a:t>
            </a:r>
            <a:r>
              <a:rPr lang="fr-FR" dirty="0" err="1"/>
              <a:t>had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runtime.</a:t>
            </a:r>
          </a:p>
          <a:p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non-standard </a:t>
            </a:r>
            <a:r>
              <a:rPr lang="fr-FR" dirty="0" err="1"/>
              <a:t>specs</a:t>
            </a:r>
            <a:endParaRPr lang="fr-FR" dirty="0"/>
          </a:p>
          <a:p>
            <a:r>
              <a:rPr lang="fr-FR" dirty="0"/>
              <a:t>=&gt; lot of </a:t>
            </a:r>
            <a:r>
              <a:rPr lang="fr-FR" dirty="0" err="1"/>
              <a:t>behavior</a:t>
            </a:r>
            <a:r>
              <a:rPr lang="fr-FR" dirty="0"/>
              <a:t> </a:t>
            </a:r>
            <a:r>
              <a:rPr lang="fr-FR" dirty="0" err="1"/>
              <a:t>differences</a:t>
            </a:r>
            <a:endParaRPr lang="fr-FR" dirty="0"/>
          </a:p>
          <a:p>
            <a:endParaRPr lang="fr-FR" dirty="0"/>
          </a:p>
          <a:p>
            <a:r>
              <a:rPr lang="fr-FR" dirty="0"/>
              <a:t>jQuery </a:t>
            </a:r>
            <a:r>
              <a:rPr lang="fr-FR" dirty="0" err="1"/>
              <a:t>was</a:t>
            </a:r>
            <a:r>
              <a:rPr lang="fr-FR" dirty="0"/>
              <a:t> a hack for compatibility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C79599A-D9A6-D5C2-7274-AC01913EFBE9}"/>
              </a:ext>
            </a:extLst>
          </p:cNvPr>
          <p:cNvSpPr/>
          <p:nvPr/>
        </p:nvSpPr>
        <p:spPr>
          <a:xfrm>
            <a:off x="838200" y="2168770"/>
            <a:ext cx="10978662" cy="3634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53A74-B113-5B8D-7E9C-097C44DBAC5B}"/>
              </a:ext>
            </a:extLst>
          </p:cNvPr>
          <p:cNvSpPr txBox="1"/>
          <p:nvPr/>
        </p:nvSpPr>
        <p:spPr>
          <a:xfrm>
            <a:off x="6154615" y="2694857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Chrome (=v8)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10748-0A80-8D04-8ADE-3C77249E9478}"/>
              </a:ext>
            </a:extLst>
          </p:cNvPr>
          <p:cNvSpPr txBox="1"/>
          <p:nvPr/>
        </p:nvSpPr>
        <p:spPr>
          <a:xfrm>
            <a:off x="7018776" y="3055257"/>
            <a:ext cx="146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Node.JS (=v8)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E92B4-8466-E597-1BEC-E01AF8A510C7}"/>
              </a:ext>
            </a:extLst>
          </p:cNvPr>
          <p:cNvSpPr txBox="1"/>
          <p:nvPr/>
        </p:nvSpPr>
        <p:spPr>
          <a:xfrm>
            <a:off x="6931708" y="3770362"/>
            <a:ext cx="329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Node.JS re-use the </a:t>
            </a:r>
            <a:r>
              <a:rPr lang="fr-FR" dirty="0" err="1"/>
              <a:t>same</a:t>
            </a:r>
            <a:r>
              <a:rPr lang="fr-FR" dirty="0"/>
              <a:t> runtime</a:t>
            </a:r>
          </a:p>
          <a:p>
            <a:r>
              <a:rPr lang="fr-FR" dirty="0"/>
              <a:t> as Chrome : "V8"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D03B6C-11CB-9D1C-AAE3-A0612B289E88}"/>
              </a:ext>
            </a:extLst>
          </p:cNvPr>
          <p:cNvSpPr txBox="1"/>
          <p:nvPr/>
        </p:nvSpPr>
        <p:spPr>
          <a:xfrm>
            <a:off x="8614273" y="2727125"/>
            <a:ext cx="129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Opera (=v8)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614561-F1A5-BBC7-8213-994D9E67B9B9}"/>
              </a:ext>
            </a:extLst>
          </p:cNvPr>
          <p:cNvCxnSpPr>
            <a:cxnSpLocks/>
          </p:cNvCxnSpPr>
          <p:nvPr/>
        </p:nvCxnSpPr>
        <p:spPr>
          <a:xfrm>
            <a:off x="6931708" y="2039816"/>
            <a:ext cx="0" cy="62718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0B88609-215A-50EC-52AB-7D0286B9AD0C}"/>
              </a:ext>
            </a:extLst>
          </p:cNvPr>
          <p:cNvSpPr txBox="1"/>
          <p:nvPr/>
        </p:nvSpPr>
        <p:spPr>
          <a:xfrm>
            <a:off x="6664569" y="1540078"/>
            <a:ext cx="67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2008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A62CE73-7256-7F20-1DAF-DA3652C5EE82}"/>
              </a:ext>
            </a:extLst>
          </p:cNvPr>
          <p:cNvCxnSpPr>
            <a:cxnSpLocks/>
          </p:cNvCxnSpPr>
          <p:nvPr/>
        </p:nvCxnSpPr>
        <p:spPr>
          <a:xfrm>
            <a:off x="7663985" y="2048580"/>
            <a:ext cx="0" cy="62718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AC58D9-AA9B-ED73-DD49-D40B38B3BB52}"/>
              </a:ext>
            </a:extLst>
          </p:cNvPr>
          <p:cNvSpPr txBox="1"/>
          <p:nvPr/>
        </p:nvSpPr>
        <p:spPr>
          <a:xfrm>
            <a:off x="7396846" y="1548842"/>
            <a:ext cx="67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2009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039477-97C6-2267-10C2-1057E629B06D}"/>
              </a:ext>
            </a:extLst>
          </p:cNvPr>
          <p:cNvCxnSpPr>
            <a:cxnSpLocks/>
          </p:cNvCxnSpPr>
          <p:nvPr/>
        </p:nvCxnSpPr>
        <p:spPr>
          <a:xfrm>
            <a:off x="9129369" y="2067672"/>
            <a:ext cx="0" cy="62718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8D1A622-C771-253C-EA63-A02D5D8D2860}"/>
              </a:ext>
            </a:extLst>
          </p:cNvPr>
          <p:cNvSpPr txBox="1"/>
          <p:nvPr/>
        </p:nvSpPr>
        <p:spPr>
          <a:xfrm>
            <a:off x="8862230" y="1567934"/>
            <a:ext cx="67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2013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319DED-19F7-FCE0-D4F8-944D7A44D3F5}"/>
              </a:ext>
            </a:extLst>
          </p:cNvPr>
          <p:cNvSpPr txBox="1"/>
          <p:nvPr/>
        </p:nvSpPr>
        <p:spPr>
          <a:xfrm>
            <a:off x="10491637" y="2681544"/>
            <a:ext cx="11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Edge (=v8)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64962D-C566-548B-E85C-BFA476ED985C}"/>
              </a:ext>
            </a:extLst>
          </p:cNvPr>
          <p:cNvCxnSpPr>
            <a:cxnSpLocks/>
          </p:cNvCxnSpPr>
          <p:nvPr/>
        </p:nvCxnSpPr>
        <p:spPr>
          <a:xfrm>
            <a:off x="11006733" y="2022091"/>
            <a:ext cx="0" cy="62718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99D603A-B625-0A87-B093-B31261BB26BE}"/>
              </a:ext>
            </a:extLst>
          </p:cNvPr>
          <p:cNvSpPr txBox="1"/>
          <p:nvPr/>
        </p:nvSpPr>
        <p:spPr>
          <a:xfrm>
            <a:off x="10739594" y="1522353"/>
            <a:ext cx="67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2020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2FDB53-7306-4775-C532-D3B5B4D3A9D6}"/>
              </a:ext>
            </a:extLst>
          </p:cNvPr>
          <p:cNvSpPr txBox="1"/>
          <p:nvPr/>
        </p:nvSpPr>
        <p:spPr>
          <a:xfrm>
            <a:off x="8481549" y="4448962"/>
            <a:ext cx="3381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many</a:t>
            </a:r>
            <a:r>
              <a:rPr lang="fr-FR" dirty="0"/>
              <a:t> browsers </a:t>
            </a:r>
            <a:r>
              <a:rPr lang="fr-FR" dirty="0" err="1"/>
              <a:t>followed</a:t>
            </a:r>
            <a:endParaRPr lang="fr-FR" dirty="0"/>
          </a:p>
          <a:p>
            <a:r>
              <a:rPr lang="fr-FR" dirty="0"/>
              <a:t>(Opera in 2013, Edge in 2020, ...)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E6B08B-BC70-E7FC-FA47-E7151051F0A3}"/>
              </a:ext>
            </a:extLst>
          </p:cNvPr>
          <p:cNvSpPr txBox="1"/>
          <p:nvPr/>
        </p:nvSpPr>
        <p:spPr>
          <a:xfrm>
            <a:off x="1375206" y="3278867"/>
            <a:ext cx="20479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Mozilla</a:t>
            </a:r>
          </a:p>
          <a:p>
            <a:r>
              <a:rPr lang="fr-FR" dirty="0"/>
              <a:t>Open-Source</a:t>
            </a:r>
          </a:p>
          <a:p>
            <a:r>
              <a:rPr lang="fr-FR" dirty="0"/>
              <a:t>organisation</a:t>
            </a:r>
          </a:p>
          <a:p>
            <a:r>
              <a:rPr lang="fr-FR" dirty="0" err="1"/>
              <a:t>created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</a:p>
          <a:p>
            <a:r>
              <a:rPr lang="fr-FR" dirty="0"/>
              <a:t>Netscape  </a:t>
            </a:r>
            <a:r>
              <a:rPr lang="fr-FR" dirty="0" err="1"/>
              <a:t>Company</a:t>
            </a:r>
            <a:endParaRPr lang="fr-FR" dirty="0"/>
          </a:p>
          <a:p>
            <a:endParaRPr lang="fr-FR" dirty="0"/>
          </a:p>
          <a:p>
            <a:r>
              <a:rPr lang="fr-FR" dirty="0"/>
              <a:t>Firefox </a:t>
            </a:r>
            <a:r>
              <a:rPr lang="fr-FR" dirty="0" err="1"/>
              <a:t>from</a:t>
            </a:r>
            <a:r>
              <a:rPr lang="fr-FR" dirty="0"/>
              <a:t> </a:t>
            </a:r>
          </a:p>
          <a:p>
            <a:r>
              <a:rPr lang="fr-FR" dirty="0" err="1"/>
              <a:t>Nescape</a:t>
            </a:r>
            <a:r>
              <a:rPr lang="fr-FR" dirty="0"/>
              <a:t> Navigator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F069E6-5E32-A167-B278-053B86882C98}"/>
              </a:ext>
            </a:extLst>
          </p:cNvPr>
          <p:cNvCxnSpPr>
            <a:cxnSpLocks/>
          </p:cNvCxnSpPr>
          <p:nvPr/>
        </p:nvCxnSpPr>
        <p:spPr>
          <a:xfrm>
            <a:off x="3721862" y="2007075"/>
            <a:ext cx="0" cy="62718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D1B0744-FE6E-0E53-A4ED-9F96E11D742D}"/>
              </a:ext>
            </a:extLst>
          </p:cNvPr>
          <p:cNvSpPr txBox="1"/>
          <p:nvPr/>
        </p:nvSpPr>
        <p:spPr>
          <a:xfrm>
            <a:off x="3454723" y="1507337"/>
            <a:ext cx="67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1998</a:t>
            </a:r>
          </a:p>
        </p:txBody>
      </p:sp>
    </p:spTree>
    <p:extLst>
      <p:ext uri="{BB962C8B-B14F-4D97-AF65-F5344CB8AC3E}">
        <p14:creationId xmlns:p14="http://schemas.microsoft.com/office/powerpoint/2010/main" val="4797483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 err="1"/>
              <a:t>any</a:t>
            </a:r>
            <a:r>
              <a:rPr lang="fr-FR" dirty="0"/>
              <a:t>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56C94-F7E9-0DE4-7CAC-5198252CB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937" y="2101622"/>
            <a:ext cx="3658992" cy="3379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FEF70B-8731-438F-68C9-75EE7FA4932F}"/>
              </a:ext>
            </a:extLst>
          </p:cNvPr>
          <p:cNvSpPr txBox="1"/>
          <p:nvPr/>
        </p:nvSpPr>
        <p:spPr>
          <a:xfrm>
            <a:off x="6255099" y="3084844"/>
            <a:ext cx="58340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any</a:t>
            </a:r>
            <a:r>
              <a:rPr lang="fr-FR" sz="2400" dirty="0"/>
              <a:t>  ...  as </a:t>
            </a:r>
            <a:r>
              <a:rPr lang="fr-FR" sz="2400" dirty="0" err="1"/>
              <a:t>name</a:t>
            </a:r>
            <a:r>
              <a:rPr lang="fr-FR" sz="2400" dirty="0"/>
              <a:t> </a:t>
            </a:r>
            <a:r>
              <a:rPr lang="fr-FR" sz="2400" dirty="0" err="1"/>
              <a:t>implies</a:t>
            </a:r>
            <a:endParaRPr lang="fr-FR" sz="2400" dirty="0"/>
          </a:p>
          <a:p>
            <a:r>
              <a:rPr lang="fr-FR" sz="2400" dirty="0"/>
              <a:t>              = No Type checking !</a:t>
            </a:r>
          </a:p>
          <a:p>
            <a:endParaRPr lang="fr-FR" sz="2400" dirty="0"/>
          </a:p>
          <a:p>
            <a:r>
              <a:rPr lang="fr-FR" sz="2400" dirty="0"/>
              <a:t>To use TEMPORARILY </a:t>
            </a:r>
            <a:r>
              <a:rPr lang="fr-FR" sz="2400" dirty="0" err="1"/>
              <a:t>while</a:t>
            </a:r>
            <a:r>
              <a:rPr lang="fr-FR" sz="2400" dirty="0"/>
              <a:t> </a:t>
            </a:r>
            <a:r>
              <a:rPr lang="fr-FR" sz="2400" dirty="0" err="1"/>
              <a:t>porting</a:t>
            </a:r>
            <a:r>
              <a:rPr lang="fr-FR" sz="2400" dirty="0"/>
              <a:t> JS to Ts</a:t>
            </a:r>
          </a:p>
          <a:p>
            <a:endParaRPr lang="fr-FR" sz="2400" dirty="0"/>
          </a:p>
          <a:p>
            <a:r>
              <a:rPr lang="fr-FR" sz="2400" dirty="0"/>
              <a:t>Good Ts program(er)s </a:t>
            </a:r>
            <a:r>
              <a:rPr lang="fr-FR" sz="2400" dirty="0" err="1"/>
              <a:t>should</a:t>
            </a:r>
            <a:r>
              <a:rPr lang="fr-FR" sz="2400" dirty="0"/>
              <a:t> </a:t>
            </a:r>
            <a:r>
              <a:rPr lang="fr-FR" sz="2400" dirty="0" err="1"/>
              <a:t>never</a:t>
            </a:r>
            <a:r>
              <a:rPr lang="fr-FR" sz="2400" dirty="0"/>
              <a:t> use "</a:t>
            </a:r>
            <a:r>
              <a:rPr lang="fr-FR" sz="2400" dirty="0" err="1"/>
              <a:t>any</a:t>
            </a:r>
            <a:r>
              <a:rPr lang="fr-FR" sz="2400" dirty="0"/>
              <a:t>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7E62A4-B6BE-8939-CBAD-08B68E6D0DEF}"/>
              </a:ext>
            </a:extLst>
          </p:cNvPr>
          <p:cNvSpPr/>
          <p:nvPr/>
        </p:nvSpPr>
        <p:spPr>
          <a:xfrm>
            <a:off x="4426300" y="2927999"/>
            <a:ext cx="653142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33948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/>
              <a:t>Union 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E4D585-95C2-F39C-6689-76BA23ABF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603" y="1966246"/>
            <a:ext cx="5794131" cy="32620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0B7296-6C46-F550-4DA2-D1D26DAFCE9A}"/>
              </a:ext>
            </a:extLst>
          </p:cNvPr>
          <p:cNvSpPr/>
          <p:nvPr/>
        </p:nvSpPr>
        <p:spPr>
          <a:xfrm>
            <a:off x="6636937" y="2339076"/>
            <a:ext cx="2386484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9737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276139"/>
          </a:xfrm>
        </p:spPr>
        <p:txBody>
          <a:bodyPr/>
          <a:lstStyle/>
          <a:p>
            <a:pPr algn="ctr"/>
            <a:r>
              <a:rPr lang="fr-FR" dirty="0"/>
              <a:t>Example usages</a:t>
            </a:r>
            <a:br>
              <a:rPr lang="fr-FR" dirty="0"/>
            </a:br>
            <a:r>
              <a:rPr lang="fr-FR" dirty="0"/>
              <a:t>": Type |</a:t>
            </a:r>
            <a:r>
              <a:rPr lang="fr-FR" dirty="0" err="1"/>
              <a:t>undefined</a:t>
            </a:r>
            <a:r>
              <a:rPr lang="fr-FR" dirty="0"/>
              <a:t>" for un-</a:t>
            </a:r>
            <a:r>
              <a:rPr lang="fr-FR" dirty="0" err="1"/>
              <a:t>initialized</a:t>
            </a:r>
            <a:r>
              <a:rPr lang="fr-FR" dirty="0"/>
              <a:t>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F6975-3928-E66C-5B3A-BD5284357C57}"/>
              </a:ext>
            </a:extLst>
          </p:cNvPr>
          <p:cNvSpPr txBox="1"/>
          <p:nvPr/>
        </p:nvSpPr>
        <p:spPr>
          <a:xfrm>
            <a:off x="1934308" y="2341265"/>
            <a:ext cx="983762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 A {</a:t>
            </a:r>
          </a:p>
          <a:p>
            <a:endParaRPr lang="fr-FR" dirty="0"/>
          </a:p>
          <a:p>
            <a:r>
              <a:rPr lang="fr-FR" dirty="0"/>
              <a:t>     field1 : </a:t>
            </a:r>
            <a:r>
              <a:rPr lang="fr-FR" b="1" dirty="0" err="1"/>
              <a:t>string|undefined</a:t>
            </a:r>
            <a:r>
              <a:rPr lang="fr-FR" dirty="0"/>
              <a:t>;   // OK but </a:t>
            </a:r>
            <a:r>
              <a:rPr lang="fr-FR" dirty="0" err="1"/>
              <a:t>ugly</a:t>
            </a:r>
            <a:r>
              <a:rPr lang="fr-FR" dirty="0"/>
              <a:t> ...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undefined</a:t>
            </a:r>
            <a:r>
              <a:rPr lang="fr-FR" dirty="0"/>
              <a:t> type?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implicit</a:t>
            </a:r>
            <a:r>
              <a:rPr lang="fr-FR" dirty="0"/>
              <a:t> </a:t>
            </a:r>
            <a:r>
              <a:rPr lang="fr-FR" dirty="0" err="1"/>
              <a:t>undefined</a:t>
            </a:r>
            <a:r>
              <a:rPr lang="fr-FR" dirty="0"/>
              <a:t> value !</a:t>
            </a:r>
          </a:p>
          <a:p>
            <a:endParaRPr lang="fr-FR" dirty="0"/>
          </a:p>
          <a:p>
            <a:r>
              <a:rPr lang="fr-FR" dirty="0"/>
              <a:t>     field2 : string;     // compile ERROR !!    "</a:t>
            </a:r>
            <a:r>
              <a:rPr lang="fr-FR" dirty="0" err="1"/>
              <a:t>undefined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assignable to string"</a:t>
            </a:r>
          </a:p>
          <a:p>
            <a:endParaRPr lang="fr-FR" dirty="0"/>
          </a:p>
          <a:p>
            <a:r>
              <a:rPr lang="fr-FR" dirty="0"/>
              <a:t>     field3: string = '</a:t>
            </a:r>
            <a:r>
              <a:rPr lang="fr-FR" dirty="0" err="1"/>
              <a:t>text</a:t>
            </a:r>
            <a:r>
              <a:rPr lang="fr-FR" dirty="0"/>
              <a:t>';  // OK </a:t>
            </a:r>
            <a:r>
              <a:rPr lang="fr-FR" dirty="0" err="1"/>
              <a:t>field</a:t>
            </a:r>
            <a:r>
              <a:rPr lang="fr-FR" dirty="0"/>
              <a:t> </a:t>
            </a:r>
            <a:r>
              <a:rPr lang="fr-FR" dirty="0" err="1"/>
              <a:t>assigned</a:t>
            </a:r>
            <a:r>
              <a:rPr lang="fr-FR" dirty="0"/>
              <a:t> to string value</a:t>
            </a:r>
          </a:p>
          <a:p>
            <a:endParaRPr lang="fr-FR" dirty="0"/>
          </a:p>
          <a:p>
            <a:r>
              <a:rPr lang="fr-FR" dirty="0"/>
              <a:t>     field4 = '</a:t>
            </a:r>
            <a:r>
              <a:rPr lang="fr-FR" dirty="0" err="1"/>
              <a:t>text</a:t>
            </a:r>
            <a:r>
              <a:rPr lang="fr-FR" dirty="0"/>
              <a:t>';  // OK </a:t>
            </a:r>
            <a:r>
              <a:rPr lang="fr-FR" dirty="0" err="1"/>
              <a:t>field</a:t>
            </a:r>
            <a:r>
              <a:rPr lang="fr-FR" dirty="0"/>
              <a:t> </a:t>
            </a:r>
            <a:r>
              <a:rPr lang="fr-FR" dirty="0" err="1"/>
              <a:t>assigned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type to </a:t>
            </a:r>
            <a:r>
              <a:rPr lang="fr-FR" dirty="0" err="1"/>
              <a:t>implicitly</a:t>
            </a:r>
            <a:r>
              <a:rPr lang="fr-FR" dirty="0"/>
              <a:t> </a:t>
            </a:r>
            <a:r>
              <a:rPr lang="fr-FR" dirty="0" err="1"/>
              <a:t>infered</a:t>
            </a:r>
            <a:r>
              <a:rPr lang="fr-FR" dirty="0"/>
              <a:t> to ":string"</a:t>
            </a:r>
          </a:p>
          <a:p>
            <a:endParaRPr lang="fr-FR" dirty="0"/>
          </a:p>
          <a:p>
            <a:r>
              <a:rPr lang="fr-FR" dirty="0"/>
              <a:t>     field5: string;  // ok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assignment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in </a:t>
            </a:r>
            <a:r>
              <a:rPr lang="fr-FR" dirty="0" err="1"/>
              <a:t>constructor</a:t>
            </a:r>
            <a:br>
              <a:rPr lang="fr-FR" dirty="0"/>
            </a:br>
            <a:endParaRPr lang="fr-FR" dirty="0"/>
          </a:p>
          <a:p>
            <a:r>
              <a:rPr lang="fr-FR" dirty="0"/>
              <a:t>     </a:t>
            </a:r>
            <a:r>
              <a:rPr lang="fr-FR" dirty="0" err="1"/>
              <a:t>constructor</a:t>
            </a:r>
            <a:r>
              <a:rPr lang="fr-FR" dirty="0"/>
              <a:t>() {</a:t>
            </a:r>
            <a:br>
              <a:rPr lang="fr-FR" dirty="0"/>
            </a:br>
            <a:r>
              <a:rPr lang="fr-FR" dirty="0"/>
              <a:t>        </a:t>
            </a:r>
            <a:r>
              <a:rPr lang="fr-FR" dirty="0" err="1"/>
              <a:t>this</a:t>
            </a:r>
            <a:r>
              <a:rPr lang="fr-FR" dirty="0"/>
              <a:t>. field5 = '</a:t>
            </a:r>
            <a:r>
              <a:rPr lang="fr-FR" dirty="0" err="1"/>
              <a:t>text</a:t>
            </a:r>
            <a:r>
              <a:rPr lang="fr-FR" dirty="0"/>
              <a:t>';</a:t>
            </a:r>
          </a:p>
          <a:p>
            <a:r>
              <a:rPr lang="fr-FR" dirty="0"/>
              <a:t>     }</a:t>
            </a:r>
          </a:p>
        </p:txBody>
      </p:sp>
    </p:spTree>
    <p:extLst>
      <p:ext uri="{BB962C8B-B14F-4D97-AF65-F5344CB8AC3E}">
        <p14:creationId xmlns:p14="http://schemas.microsoft.com/office/powerpoint/2010/main" val="24390707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/>
              <a:t>Force type-check </a:t>
            </a:r>
            <a:r>
              <a:rPr lang="fr-FR" dirty="0" err="1"/>
              <a:t>with</a:t>
            </a:r>
            <a:r>
              <a:rPr lang="fr-FR" dirty="0"/>
              <a:t> "!!"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EA704-3354-41DF-2697-83734BD0A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90" y="1567653"/>
            <a:ext cx="9228620" cy="37226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E497EE-7AA4-0034-CE72-C966154F3DFE}"/>
              </a:ext>
            </a:extLst>
          </p:cNvPr>
          <p:cNvSpPr/>
          <p:nvPr/>
        </p:nvSpPr>
        <p:spPr>
          <a:xfrm>
            <a:off x="5365821" y="2484777"/>
            <a:ext cx="532561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ACE60-A654-325F-BAFC-BF870DD71352}"/>
              </a:ext>
            </a:extLst>
          </p:cNvPr>
          <p:cNvSpPr/>
          <p:nvPr/>
        </p:nvSpPr>
        <p:spPr>
          <a:xfrm>
            <a:off x="4649038" y="3179788"/>
            <a:ext cx="4324140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0804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/>
              <a:t>Duck </a:t>
            </a:r>
            <a:r>
              <a:rPr lang="fr-FR" dirty="0" err="1"/>
              <a:t>Typing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A242C-0B97-8722-CB1B-0D07613B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17" y="1577590"/>
            <a:ext cx="9464787" cy="3786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3560ED-4627-D36D-B458-0581C1511F00}"/>
              </a:ext>
            </a:extLst>
          </p:cNvPr>
          <p:cNvSpPr/>
          <p:nvPr/>
        </p:nvSpPr>
        <p:spPr>
          <a:xfrm>
            <a:off x="4436349" y="4323625"/>
            <a:ext cx="869181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654DED-C6A6-109C-DEAB-4E042CBAC588}"/>
              </a:ext>
            </a:extLst>
          </p:cNvPr>
          <p:cNvSpPr/>
          <p:nvPr/>
        </p:nvSpPr>
        <p:spPr>
          <a:xfrm>
            <a:off x="5483053" y="4697084"/>
            <a:ext cx="869181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1968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/>
              <a:t>Structural Interface </a:t>
            </a:r>
            <a:r>
              <a:rPr lang="fr-FR" dirty="0" err="1"/>
              <a:t>Typing</a:t>
            </a:r>
            <a:r>
              <a:rPr lang="fr-FR" dirty="0"/>
              <a:t>, Combine Partial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CE5D4D-E054-F1DD-D11C-0F8AD35A4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585" y="947728"/>
            <a:ext cx="10107456" cy="53626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80C06E-FD2A-92E1-14DF-B8347BBAD8FD}"/>
              </a:ext>
            </a:extLst>
          </p:cNvPr>
          <p:cNvSpPr/>
          <p:nvPr/>
        </p:nvSpPr>
        <p:spPr>
          <a:xfrm>
            <a:off x="3933930" y="4074606"/>
            <a:ext cx="1416817" cy="3315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A37D15-B29F-CBB5-FDA6-D3A566EF3E29}"/>
              </a:ext>
            </a:extLst>
          </p:cNvPr>
          <p:cNvSpPr/>
          <p:nvPr/>
        </p:nvSpPr>
        <p:spPr>
          <a:xfrm>
            <a:off x="3890387" y="4819859"/>
            <a:ext cx="445477" cy="3315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8BA438-711F-3DB1-776D-172F7BED07D2}"/>
              </a:ext>
            </a:extLst>
          </p:cNvPr>
          <p:cNvSpPr/>
          <p:nvPr/>
        </p:nvSpPr>
        <p:spPr>
          <a:xfrm>
            <a:off x="634721" y="6442666"/>
            <a:ext cx="1416817" cy="3315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A8462-31B0-73E7-E46D-0661E567227E}"/>
              </a:ext>
            </a:extLst>
          </p:cNvPr>
          <p:cNvSpPr txBox="1"/>
          <p:nvPr/>
        </p:nvSpPr>
        <p:spPr>
          <a:xfrm>
            <a:off x="2200589" y="6423798"/>
            <a:ext cx="5325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type </a:t>
            </a:r>
            <a:r>
              <a:rPr lang="fr-FR" dirty="0" err="1"/>
              <a:t>inferred</a:t>
            </a:r>
            <a:r>
              <a:rPr lang="fr-FR" dirty="0"/>
              <a:t> (</a:t>
            </a:r>
            <a:r>
              <a:rPr lang="fr-FR" dirty="0" err="1"/>
              <a:t>displayed</a:t>
            </a:r>
            <a:r>
              <a:rPr lang="fr-FR" dirty="0"/>
              <a:t> by </a:t>
            </a:r>
            <a:r>
              <a:rPr lang="fr-FR" dirty="0" err="1"/>
              <a:t>IntelliJ</a:t>
            </a:r>
            <a:r>
              <a:rPr lang="fr-FR" dirty="0"/>
              <a:t>), NOT </a:t>
            </a:r>
            <a:r>
              <a:rPr lang="fr-FR" dirty="0" err="1"/>
              <a:t>edited</a:t>
            </a:r>
            <a:r>
              <a:rPr lang="fr-FR" dirty="0"/>
              <a:t> in file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64060A-1067-1AA5-4A24-7B4E1076119C}"/>
              </a:ext>
            </a:extLst>
          </p:cNvPr>
          <p:cNvSpPr/>
          <p:nvPr/>
        </p:nvSpPr>
        <p:spPr>
          <a:xfrm>
            <a:off x="4052243" y="4449452"/>
            <a:ext cx="645361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24FDE4-DF1C-4330-D490-73945D6743F7}"/>
              </a:ext>
            </a:extLst>
          </p:cNvPr>
          <p:cNvSpPr/>
          <p:nvPr/>
        </p:nvSpPr>
        <p:spPr>
          <a:xfrm>
            <a:off x="3704493" y="5223062"/>
            <a:ext cx="631371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8D6717-397D-E580-2223-0A5B5F6ED933}"/>
              </a:ext>
            </a:extLst>
          </p:cNvPr>
          <p:cNvSpPr/>
          <p:nvPr/>
        </p:nvSpPr>
        <p:spPr>
          <a:xfrm>
            <a:off x="6256775" y="4449451"/>
            <a:ext cx="3374570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5169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/>
              <a:t>Type Checking "</a:t>
            </a:r>
            <a:r>
              <a:rPr lang="fr-FR" dirty="0" err="1"/>
              <a:t>missing</a:t>
            </a:r>
            <a:r>
              <a:rPr lang="fr-FR" dirty="0"/>
              <a:t> </a:t>
            </a:r>
            <a:r>
              <a:rPr lang="fr-FR" dirty="0" err="1"/>
              <a:t>property</a:t>
            </a:r>
            <a:r>
              <a:rPr lang="fr-FR" dirty="0"/>
              <a:t>" in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78AFBD-45C4-D549-0833-0B12B399D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168" y="1467724"/>
            <a:ext cx="8873861" cy="45462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30BCEE-0EF5-0A74-E780-017889B59A6C}"/>
              </a:ext>
            </a:extLst>
          </p:cNvPr>
          <p:cNvSpPr/>
          <p:nvPr/>
        </p:nvSpPr>
        <p:spPr>
          <a:xfrm>
            <a:off x="3652577" y="3620241"/>
            <a:ext cx="2386484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D34E40-3F9A-49DB-8DC1-C6D8E47F648B}"/>
              </a:ext>
            </a:extLst>
          </p:cNvPr>
          <p:cNvSpPr/>
          <p:nvPr/>
        </p:nvSpPr>
        <p:spPr>
          <a:xfrm>
            <a:off x="7995140" y="3620241"/>
            <a:ext cx="2023067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8846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 err="1"/>
              <a:t>TypeScript</a:t>
            </a:r>
            <a:r>
              <a:rPr lang="fr-FR" dirty="0"/>
              <a:t>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C9722-7EBF-5A62-799F-F5C827147C34}"/>
              </a:ext>
            </a:extLst>
          </p:cNvPr>
          <p:cNvSpPr txBox="1"/>
          <p:nvPr/>
        </p:nvSpPr>
        <p:spPr>
          <a:xfrm>
            <a:off x="2215661" y="2828835"/>
            <a:ext cx="76569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TypeScript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AWESOME  ! </a:t>
            </a:r>
          </a:p>
          <a:p>
            <a:endParaRPr lang="fr-FR" sz="2400" dirty="0"/>
          </a:p>
          <a:p>
            <a:r>
              <a:rPr lang="fr-FR" sz="2400" dirty="0" err="1"/>
              <a:t>allow</a:t>
            </a:r>
            <a:r>
              <a:rPr lang="fr-FR" sz="2400" dirty="0"/>
              <a:t> to </a:t>
            </a:r>
            <a:r>
              <a:rPr lang="fr-FR" sz="2400" dirty="0" err="1"/>
              <a:t>write</a:t>
            </a:r>
            <a:r>
              <a:rPr lang="fr-FR" sz="2400" dirty="0"/>
              <a:t> </a:t>
            </a:r>
            <a:r>
              <a:rPr lang="fr-FR" sz="2400" dirty="0" err="1"/>
              <a:t>very</a:t>
            </a:r>
            <a:r>
              <a:rPr lang="fr-FR" sz="2400" dirty="0"/>
              <a:t> concise </a:t>
            </a:r>
            <a:r>
              <a:rPr lang="fr-FR" sz="2400" dirty="0" err="1"/>
              <a:t>functional</a:t>
            </a:r>
            <a:r>
              <a:rPr lang="fr-FR" sz="2400" dirty="0"/>
              <a:t> / </a:t>
            </a:r>
            <a:r>
              <a:rPr lang="fr-FR" sz="2400" dirty="0" err="1"/>
              <a:t>json</a:t>
            </a:r>
            <a:r>
              <a:rPr lang="fr-FR" sz="2400" dirty="0"/>
              <a:t> </a:t>
            </a:r>
            <a:r>
              <a:rPr lang="fr-FR" sz="2400" dirty="0" err="1"/>
              <a:t>structured</a:t>
            </a:r>
            <a:r>
              <a:rPr lang="fr-FR" sz="2400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31958071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5226"/>
            <a:ext cx="10515600" cy="2014695"/>
          </a:xfrm>
        </p:spPr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about JSX / TSX ?</a:t>
            </a:r>
            <a:br>
              <a:rPr lang="fr-FR" dirty="0"/>
            </a:br>
            <a:br>
              <a:rPr lang="fr-FR" dirty="0"/>
            </a:br>
            <a:r>
              <a:rPr lang="fr-FR" dirty="0"/>
              <a:t>X for (xml) </a:t>
            </a:r>
            <a:r>
              <a:rPr lang="fr-FR" dirty="0" err="1"/>
              <a:t>eXtension</a:t>
            </a:r>
            <a:r>
              <a:rPr lang="fr-FR" dirty="0"/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40424460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 err="1"/>
              <a:t>React</a:t>
            </a:r>
            <a:br>
              <a:rPr lang="fr-FR" dirty="0"/>
            </a:br>
            <a:r>
              <a:rPr lang="fr-FR" dirty="0"/>
              <a:t>... JS </a:t>
            </a:r>
            <a:r>
              <a:rPr lang="fr-FR" dirty="0" err="1"/>
              <a:t>functions</a:t>
            </a:r>
            <a:r>
              <a:rPr lang="fr-FR" dirty="0"/>
              <a:t> for rendering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3DA8D-58F9-84EA-0EAB-420E9B460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535" y="2950418"/>
            <a:ext cx="6999577" cy="3067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907E3-43BB-B831-335F-4EF4DFB9E35A}"/>
              </a:ext>
            </a:extLst>
          </p:cNvPr>
          <p:cNvSpPr txBox="1"/>
          <p:nvPr/>
        </p:nvSpPr>
        <p:spPr>
          <a:xfrm>
            <a:off x="752370" y="2000850"/>
            <a:ext cx="6096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https://react.dev/</a:t>
            </a:r>
          </a:p>
        </p:txBody>
      </p:sp>
    </p:spTree>
    <p:extLst>
      <p:ext uri="{BB962C8B-B14F-4D97-AF65-F5344CB8AC3E}">
        <p14:creationId xmlns:p14="http://schemas.microsoft.com/office/powerpoint/2010/main" val="2474329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8311</TotalTime>
  <Words>3016</Words>
  <Application>Microsoft Office PowerPoint</Application>
  <PresentationFormat>Widescreen</PresentationFormat>
  <Paragraphs>456</Paragraphs>
  <Slides>114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8" baseType="lpstr">
      <vt:lpstr>Arial</vt:lpstr>
      <vt:lpstr>Calibri</vt:lpstr>
      <vt:lpstr>Calibri Light</vt:lpstr>
      <vt:lpstr>Office Theme</vt:lpstr>
      <vt:lpstr>Introduction to  JavaScript, Json, TypeScript, TSX</vt:lpstr>
      <vt:lpstr>Outline</vt:lpstr>
      <vt:lpstr>JavaScript</vt:lpstr>
      <vt:lpstr>Birth of JavaScript : 1995 </vt:lpstr>
      <vt:lpstr>JavaScript  Evolution</vt:lpstr>
      <vt:lpstr>developed in 10 days by 1 person ... =&gt; explain many weird parts of the langage</vt:lpstr>
      <vt:lpstr>even for me</vt:lpstr>
      <vt:lpstr>JavaScript = un-maintanable code !!</vt:lpstr>
      <vt:lpstr>Runtime Implementations</vt:lpstr>
      <vt:lpstr>JavaScript Primitive Value Objects </vt:lpstr>
      <vt:lpstr>Nested Compositions: [Array], {Object}</vt:lpstr>
      <vt:lpstr>JSON = JavaScript Object Notation</vt:lpstr>
      <vt:lpstr>JSON Example</vt:lpstr>
      <vt:lpstr>Example Unquoted JSON directly in JavaScript</vt:lpstr>
      <vt:lpstr>JSON stringify() / parse()... builtin in JavaScript</vt:lpstr>
      <vt:lpstr>JSON.stringify(obj), .parse(text)</vt:lpstr>
      <vt:lpstr>JavaScript object deep clone</vt:lpstr>
      <vt:lpstr>Objects (~= LinkedHashMap&lt;String,*&gt;) </vt:lpstr>
      <vt:lpstr>Creating Object with Field Values</vt:lpstr>
      <vt:lpstr>Example with Structured output  from console.log()</vt:lpstr>
      <vt:lpstr>Object Creation from variables  without reapeating "a":a, "b":b, simply {a,b}</vt:lpstr>
      <vt:lpstr>Object Spreading Operator</vt:lpstr>
      <vt:lpstr>Undefined Field, delete obj.field</vt:lpstr>
      <vt:lpstr>Object De-Structuring to Variables</vt:lpstr>
      <vt:lpstr>Object De-Structuring to variables</vt:lpstr>
      <vt:lpstr>Object De-Structuring to Function Parameter</vt:lpstr>
      <vt:lpstr>Function Param De-Structuring ... undefined</vt:lpstr>
      <vt:lpstr>Iterating on Fields,  field order, owned field</vt:lpstr>
      <vt:lpstr>Notice, can use real "new Map" in JavaScript</vt:lpstr>
      <vt:lpstr>Array</vt:lpstr>
      <vt:lpstr>Array operations</vt:lpstr>
      <vt:lpstr>Array  Functional Operations</vt:lpstr>
      <vt:lpstr>Array Spreading Operator</vt:lpstr>
      <vt:lpstr>Array Destructuring to Variables</vt:lpstr>
      <vt:lpstr>Functions</vt:lpstr>
      <vt:lpstr>Function default parameter Value</vt:lpstr>
      <vt:lpstr>Idiomatic ("Strange") JS Code using default parameter options object</vt:lpstr>
      <vt:lpstr>Functions are Objects</vt:lpstr>
      <vt:lpstr>Function  &lt;-&gt;  String source code</vt:lpstr>
      <vt:lpstr>Arrow (Lambda) Function</vt:lpstr>
      <vt:lpstr>Function used as field ~ method ? this = ??</vt:lpstr>
      <vt:lpstr>"this" bounded to function</vt:lpstr>
      <vt:lpstr>Function as "Class" Constructor</vt:lpstr>
      <vt:lpstr>prototype</vt:lpstr>
      <vt:lpstr>emulated class with Prototype (before EcmaScript2015) </vt:lpstr>
      <vt:lpstr>Class  in JavaScript !</vt:lpstr>
      <vt:lpstr>Class constructor</vt:lpstr>
      <vt:lpstr>Class field  / assignements from constructor </vt:lpstr>
      <vt:lpstr>Comparison with TypeScript ... short syntax for field declaration + assignment</vt:lpstr>
      <vt:lpstr>Class Method</vt:lpstr>
      <vt:lpstr>Class are just like prototype =&gt; Class are not immutable proof: removing declared method via prototype</vt:lpstr>
      <vt:lpstr>Class &lt;-&gt; prototype ...  methods can be added at runtime</vt:lpstr>
      <vt:lpstr>"undefined is not a function"</vt:lpstr>
      <vt:lpstr>Method as field per instance !??   (instead of per prototype)</vt:lpstr>
      <vt:lpstr>Class property : get | set </vt:lpstr>
      <vt:lpstr>Class inheritance</vt:lpstr>
      <vt:lpstr>Class static : method | field | get | set</vt:lpstr>
      <vt:lpstr>Class statics : stored on prototype</vt:lpstr>
      <vt:lpstr>OK there are "class",  but class are not "Type" and still NO type-checking at compile-time</vt:lpstr>
      <vt:lpstr>Type checking ? at "Compile Time" ??</vt:lpstr>
      <vt:lpstr>Edit Js to add ": &lt;type&gt;" to variables Rename file ".js" to ".ts" TypeScript</vt:lpstr>
      <vt:lpstr>Compile Time checking ...</vt:lpstr>
      <vt:lpstr>IntelliJ TypeScript : Recompile on changes</vt:lpstr>
      <vt:lpstr>Js file generated from Ts file</vt:lpstr>
      <vt:lpstr>Transpile TypeScript  = generate JS by mostly removing  ": &lt;typeDeclaration&gt;" </vt:lpstr>
      <vt:lpstr>Tsc  (=TypeScript Compiler)</vt:lpstr>
      <vt:lpstr>tsc --init</vt:lpstr>
      <vt:lpstr>tsconfig.json  using ES5 ... ES2023</vt:lpstr>
      <vt:lpstr>Example Emulating class with ES5</vt:lpstr>
      <vt:lpstr>JavaScript evolve (from TypeScript ESNext) ... example: have class since ES2015, after TS had</vt:lpstr>
      <vt:lpstr>JavaScript has weird "var" visibility        </vt:lpstr>
      <vt:lpstr>JavaScript has weird "var" visibility  "use strict";   // at first line  But still weird    </vt:lpstr>
      <vt:lpstr>JavaScript has weird "var" visibility  "use strict";   // at first line  use Immediatly Invoked Anonymous Function  But still weird  </vt:lpstr>
      <vt:lpstr>JavaScript has weird "var" visibility  "use strict";   // at first line  use Immediatly Invoked Anonymous Function  use "let" or "const" instead of "var"  use TypeScript</vt:lpstr>
      <vt:lpstr>in "Standard Langages"  1/ declare,  then 2/ init,  then- 3/ use with scope = enclosing { block }</vt:lpstr>
      <vt:lpstr>JavaScript has weird "var" visibility</vt:lpstr>
      <vt:lpstr>Answer: d/ print 1 the scope of visibility if the enclosing function ( not the enclosing block)</vt:lpstr>
      <vt:lpstr>without "use strict"  ... NO need to decl "var"</vt:lpstr>
      <vt:lpstr>with "use strict";</vt:lpstr>
      <vt:lpstr>even stranger: use before declare in nested block</vt:lpstr>
      <vt:lpstr>other strange "var" visibility</vt:lpstr>
      <vt:lpstr>JavaScript has weird "var" visibility</vt:lpstr>
      <vt:lpstr>work around for scope :  "Immediatly Invoked Anonymous Function"</vt:lpstr>
      <vt:lpstr>"let" | "const" ... as "var" replacement</vt:lpstr>
      <vt:lpstr>"let"  ( or "const") in same block</vt:lpstr>
      <vt:lpstr>not init  (ok in JS !)  but does not compile in TypeScript</vt:lpstr>
      <vt:lpstr>100 reasons you need TypeScript and will probably love it</vt:lpstr>
      <vt:lpstr>Spoiler Alert   TypeScript is NOT "more efficient" than JS  ... it is just typed-checked at Compile-Time then translated to JS  at Runtime, you still have poor old  Node.js or Web Browser</vt:lpstr>
      <vt:lpstr>TypeScript Types</vt:lpstr>
      <vt:lpstr>any ?</vt:lpstr>
      <vt:lpstr>Union Type</vt:lpstr>
      <vt:lpstr>Example usages ": Type |undefined" for un-initialized field</vt:lpstr>
      <vt:lpstr>Force type-check with "!!"</vt:lpstr>
      <vt:lpstr>Duck Typing</vt:lpstr>
      <vt:lpstr>Structural Interface Typing, Combine Partial</vt:lpstr>
      <vt:lpstr>Type Checking "missing property" in Interface</vt:lpstr>
      <vt:lpstr>TypeScript...</vt:lpstr>
      <vt:lpstr>What about JSX / TSX ?  X for (xml) eXtension ? </vt:lpstr>
      <vt:lpstr>React ... JS functions for rendering html</vt:lpstr>
      <vt:lpstr>function() { return (&lt;html&gt; &lt;/html&gt;); }</vt:lpstr>
      <vt:lpstr>&lt;html&gt; with templated JS { someJS() } &lt;/html&gt;</vt:lpstr>
      <vt:lpstr>Not valid JavaScript / TypeScript ! need to be  "translated" to JavaScript</vt:lpstr>
      <vt:lpstr>Function instead of "Class" object instances ! where to store field state?</vt:lpstr>
      <vt:lpstr>And How to pass input values  from parent to child?</vt:lpstr>
      <vt:lpstr>... the start of the ending !  inventing other workaround:  React Redux &amp; many more ... MobX, React State,..</vt:lpstr>
      <vt:lpstr>Babel:  translate JSX to JS   (with react/jsx-runtime functions calls)</vt:lpstr>
      <vt:lpstr>Babel Translated Code</vt:lpstr>
      <vt:lpstr>Why not having N x 2 files for using 2 different langages: Html != TS</vt:lpstr>
      <vt:lpstr>Web Editor Support</vt:lpstr>
      <vt:lpstr>Integrating React in a Web Page [1/2]</vt:lpstr>
      <vt:lpstr>Integrating React in a Web Page [2/2]</vt:lpstr>
      <vt:lpstr>JS -&gt; JSX,   TypeScript -&gt; TSX</vt:lpstr>
      <vt:lpstr>Take Away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NAUWYNCK Arnaud</dc:creator>
  <cp:lastModifiedBy>NAUWYNCK Arnaud</cp:lastModifiedBy>
  <cp:revision>50</cp:revision>
  <dcterms:created xsi:type="dcterms:W3CDTF">2024-08-13T13:42:34Z</dcterms:created>
  <dcterms:modified xsi:type="dcterms:W3CDTF">2024-09-01T14:48:42Z</dcterms:modified>
</cp:coreProperties>
</file>